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58"/>
  </p:notesMasterIdLst>
  <p:sldIdLst>
    <p:sldId id="256" r:id="rId2"/>
    <p:sldId id="443" r:id="rId3"/>
    <p:sldId id="445" r:id="rId4"/>
    <p:sldId id="418" r:id="rId5"/>
    <p:sldId id="446" r:id="rId6"/>
    <p:sldId id="406" r:id="rId7"/>
    <p:sldId id="447" r:id="rId8"/>
    <p:sldId id="429" r:id="rId9"/>
    <p:sldId id="415" r:id="rId10"/>
    <p:sldId id="417" r:id="rId11"/>
    <p:sldId id="421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67" r:id="rId20"/>
    <p:sldId id="468" r:id="rId21"/>
    <p:sldId id="469" r:id="rId22"/>
    <p:sldId id="430" r:id="rId23"/>
    <p:sldId id="441" r:id="rId24"/>
    <p:sldId id="431" r:id="rId25"/>
    <p:sldId id="432" r:id="rId26"/>
    <p:sldId id="433" r:id="rId27"/>
    <p:sldId id="440" r:id="rId28"/>
    <p:sldId id="439" r:id="rId29"/>
    <p:sldId id="448" r:id="rId30"/>
    <p:sldId id="449" r:id="rId31"/>
    <p:sldId id="450" r:id="rId32"/>
    <p:sldId id="451" r:id="rId33"/>
    <p:sldId id="452" r:id="rId34"/>
    <p:sldId id="453" r:id="rId35"/>
    <p:sldId id="466" r:id="rId36"/>
    <p:sldId id="454" r:id="rId37"/>
    <p:sldId id="457" r:id="rId38"/>
    <p:sldId id="458" r:id="rId39"/>
    <p:sldId id="471" r:id="rId40"/>
    <p:sldId id="472" r:id="rId41"/>
    <p:sldId id="473" r:id="rId42"/>
    <p:sldId id="460" r:id="rId43"/>
    <p:sldId id="461" r:id="rId44"/>
    <p:sldId id="462" r:id="rId45"/>
    <p:sldId id="463" r:id="rId46"/>
    <p:sldId id="464" r:id="rId47"/>
    <p:sldId id="465" r:id="rId48"/>
    <p:sldId id="474" r:id="rId49"/>
    <p:sldId id="476" r:id="rId50"/>
    <p:sldId id="475" r:id="rId51"/>
    <p:sldId id="459" r:id="rId52"/>
    <p:sldId id="410" r:id="rId53"/>
    <p:sldId id="409" r:id="rId54"/>
    <p:sldId id="413" r:id="rId55"/>
    <p:sldId id="416" r:id="rId56"/>
    <p:sldId id="420" r:id="rId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olas" pitchFamily="49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olas" pitchFamily="49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olas" pitchFamily="49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olas" pitchFamily="49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nsolas" pitchFamily="49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nsolas" pitchFamily="49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nsolas" pitchFamily="49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nsolas" pitchFamily="49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nsolas" pitchFamily="49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A7EBB"/>
    <a:srgbClr val="CC0000"/>
    <a:srgbClr val="080808"/>
    <a:srgbClr val="800000"/>
    <a:srgbClr val="7F0055"/>
    <a:srgbClr val="00CCFF"/>
    <a:srgbClr val="336699"/>
    <a:srgbClr val="3333CC"/>
    <a:srgbClr val="0000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6" autoAdjust="0"/>
    <p:restoredTop sz="87333" autoAdjust="0"/>
  </p:normalViewPr>
  <p:slideViewPr>
    <p:cSldViewPr>
      <p:cViewPr>
        <p:scale>
          <a:sx n="35" d="100"/>
          <a:sy n="35" d="100"/>
        </p:scale>
        <p:origin x="-402" y="-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7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3BE1D89F-7E71-4B67-8585-18F5E4BA1E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1DE6E-90F8-45FB-AE4E-5A7CEF565DFB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have multiple</a:t>
            </a:r>
            <a:r>
              <a:rPr lang="en-US" baseline="0" dirty="0" smtClean="0"/>
              <a:t> traces for the example “</a:t>
            </a:r>
            <a:r>
              <a:rPr lang="en-US" baseline="0" dirty="0" err="1" smtClean="0"/>
              <a:t>XMLEditor</a:t>
            </a:r>
            <a:r>
              <a:rPr lang="en-US" baseline="0" dirty="0" smtClean="0"/>
              <a:t>” which uses “</a:t>
            </a:r>
            <a:r>
              <a:rPr lang="en-US" baseline="0" dirty="0" err="1" smtClean="0"/>
              <a:t>XMLScanner</a:t>
            </a:r>
            <a:r>
              <a:rPr lang="en-US" baseline="0" dirty="0" smtClean="0"/>
              <a:t>”. And we have trace in which there’s some “</a:t>
            </a:r>
            <a:r>
              <a:rPr lang="en-US" baseline="0" dirty="0" err="1" smtClean="0"/>
              <a:t>FooEditor</a:t>
            </a:r>
            <a:r>
              <a:rPr lang="en-US" baseline="0" dirty="0" smtClean="0"/>
              <a:t>”, but without corresponding Scanner.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C55B6-69FF-CF42-B2DC-2C91462271BC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C55B6-69FF-CF42-B2DC-2C91462271BC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Bookman Old Style" pitchFamily="18" charset="0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74682B-937B-4112-AC3E-A57962E0F9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02D88-00FA-4D1A-B0C4-616D7E31BD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42063" y="166688"/>
            <a:ext cx="2058987" cy="59594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5100" y="166688"/>
            <a:ext cx="6024563" cy="59594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185F-F742-4705-A243-C9E76D8ABF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57B937-1050-45C1-AC2D-694747E780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D07248-BCD0-4AA0-B075-C7CCF92568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2" descr="mit_csai_top"/>
          <p:cNvPicPr>
            <a:picLocks noChangeAspect="1" noChangeArrowheads="1"/>
          </p:cNvPicPr>
          <p:nvPr userDrawn="1"/>
        </p:nvPicPr>
        <p:blipFill>
          <a:blip r:embed="rId2" cstate="print"/>
          <a:srcRect l="71862"/>
          <a:stretch>
            <a:fillRect/>
          </a:stretch>
        </p:blipFill>
        <p:spPr bwMode="auto">
          <a:xfrm>
            <a:off x="7315200" y="152400"/>
            <a:ext cx="161114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51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3B66F-86B3-4A25-8A1F-2A6AC3410E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7F83E-FF68-4A50-95D8-806EA0713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57AD0D-E4A6-4BD6-A922-3FFBE22A07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BE796-8970-4748-AF14-E2D022A2AD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5C88D1-B048-4E48-916A-4D6EE5274B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1F70B-21FE-473B-856A-94DB932A7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1450" y="0"/>
            <a:ext cx="8229600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Sketching Tutorial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51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fld id="{47FF5DDF-7271-4779-A653-42725BB758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 userDrawn="1"/>
        </p:nvSpPr>
        <p:spPr bwMode="auto">
          <a:xfrm>
            <a:off x="152400" y="1066800"/>
            <a:ext cx="8763000" cy="0"/>
          </a:xfrm>
          <a:prstGeom prst="line">
            <a:avLst/>
          </a:prstGeom>
          <a:noFill/>
          <a:ln w="25400" cmpd="dbl">
            <a:solidFill>
              <a:srgbClr val="3366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Bookman Old Style" pitchFamily="18" charset="0"/>
        <a:buChar char="◦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sz="2000">
          <a:solidFill>
            <a:srgbClr val="000099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2209800"/>
            <a:ext cx="77724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Computer Aided </a:t>
            </a:r>
            <a:r>
              <a:rPr lang="en-US" dirty="0" smtClean="0"/>
              <a:t>Programming</a:t>
            </a:r>
            <a:endParaRPr lang="en-US" dirty="0" smtClean="0"/>
          </a:p>
        </p:txBody>
      </p:sp>
      <p:pic>
        <p:nvPicPr>
          <p:cNvPr id="4" name="Picture 2" descr="mit_csai_top"/>
          <p:cNvPicPr>
            <a:picLocks noChangeAspect="1" noChangeArrowheads="1"/>
          </p:cNvPicPr>
          <p:nvPr/>
        </p:nvPicPr>
        <p:blipFill>
          <a:blip r:embed="rId3" cstate="print"/>
          <a:srcRect t="17308" r="49430" b="43750"/>
          <a:stretch>
            <a:fillRect/>
          </a:stretch>
        </p:blipFill>
        <p:spPr bwMode="auto">
          <a:xfrm>
            <a:off x="228600" y="5715000"/>
            <a:ext cx="514773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mit_csai_top"/>
          <p:cNvPicPr>
            <a:picLocks noChangeAspect="1" noChangeArrowheads="1"/>
          </p:cNvPicPr>
          <p:nvPr/>
        </p:nvPicPr>
        <p:blipFill>
          <a:blip r:embed="rId3" cstate="print"/>
          <a:srcRect l="71862"/>
          <a:stretch>
            <a:fillRect/>
          </a:stretch>
        </p:blipFill>
        <p:spPr bwMode="auto">
          <a:xfrm>
            <a:off x="7239000" y="5562600"/>
            <a:ext cx="161114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048000" y="3429000"/>
            <a:ext cx="2488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the Next Frontier</a:t>
            </a:r>
            <a:endParaRPr lang="en-US" sz="24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" y="518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 bwMode="auto">
          <a:xfrm>
            <a:off x="0" y="1143000"/>
            <a:ext cx="9144000" cy="16002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895274" y="1187068"/>
            <a:ext cx="219456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86" name="Rectangle 85"/>
          <p:cNvSpPr/>
          <p:nvPr/>
        </p:nvSpPr>
        <p:spPr bwMode="auto">
          <a:xfrm>
            <a:off x="2351183" y="1992217"/>
            <a:ext cx="219456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87" name="Rectangle 86"/>
          <p:cNvSpPr/>
          <p:nvPr/>
        </p:nvSpPr>
        <p:spPr bwMode="auto">
          <a:xfrm>
            <a:off x="2341085" y="1197166"/>
            <a:ext cx="219456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normalizeH="0" baseline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nsolas" pitchFamily="49" charset="0"/>
            </a:endParaRPr>
          </a:p>
        </p:txBody>
      </p:sp>
      <p:sp>
        <p:nvSpPr>
          <p:cNvPr id="88" name="Rectangle 87"/>
          <p:cNvSpPr/>
          <p:nvPr/>
        </p:nvSpPr>
        <p:spPr bwMode="auto">
          <a:xfrm>
            <a:off x="4627085" y="1992217"/>
            <a:ext cx="219456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89" name="Rectangle 88"/>
          <p:cNvSpPr/>
          <p:nvPr/>
        </p:nvSpPr>
        <p:spPr bwMode="auto">
          <a:xfrm>
            <a:off x="4616068" y="1187068"/>
            <a:ext cx="219456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Programming</a:t>
            </a:r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69406" y="1991298"/>
            <a:ext cx="2194560" cy="685800"/>
            <a:chOff x="22034" y="1905000"/>
            <a:chExt cx="2194560" cy="685800"/>
          </a:xfrm>
        </p:grpSpPr>
        <p:sp>
          <p:nvSpPr>
            <p:cNvPr id="85" name="Rectangle 84"/>
            <p:cNvSpPr/>
            <p:nvPr/>
          </p:nvSpPr>
          <p:spPr bwMode="auto">
            <a:xfrm>
              <a:off x="22034" y="1905000"/>
              <a:ext cx="2194560" cy="685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grpSp>
          <p:nvGrpSpPr>
            <p:cNvPr id="3" name="Group 118"/>
            <p:cNvGrpSpPr>
              <a:grpSpLocks noChangeAspect="1"/>
            </p:cNvGrpSpPr>
            <p:nvPr/>
          </p:nvGrpSpPr>
          <p:grpSpPr>
            <a:xfrm>
              <a:off x="81942" y="1927034"/>
              <a:ext cx="2094807" cy="548640"/>
              <a:chOff x="76199" y="2590800"/>
              <a:chExt cx="3491345" cy="914400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76199" y="3190875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front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881744" y="3190875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back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1046018" y="3190875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2292927" y="3190875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8" name="Straight Arrow Connector 17"/>
              <p:cNvCxnSpPr>
                <a:stCxn id="14" idx="3"/>
                <a:endCxn id="16" idx="1"/>
              </p:cNvCxnSpPr>
              <p:nvPr/>
            </p:nvCxnSpPr>
            <p:spPr>
              <a:xfrm>
                <a:off x="761999" y="3348038"/>
                <a:ext cx="284019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2535382" y="3348037"/>
                <a:ext cx="346364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cxnSp>
            <p:nvCxnSpPr>
              <p:cNvPr id="20" name="Straight Arrow Connector 19"/>
              <p:cNvCxnSpPr>
                <a:endCxn id="14" idx="0"/>
              </p:cNvCxnSpPr>
              <p:nvPr/>
            </p:nvCxnSpPr>
            <p:spPr>
              <a:xfrm rot="16200000" flipH="1">
                <a:off x="125123" y="2896899"/>
                <a:ext cx="314326" cy="27362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sp>
            <p:nvSpPr>
              <p:cNvPr id="21" name="TextBox 20"/>
              <p:cNvSpPr txBox="1"/>
              <p:nvPr/>
            </p:nvSpPr>
            <p:spPr>
              <a:xfrm>
                <a:off x="76201" y="2590800"/>
                <a:ext cx="735243" cy="384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head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669473" y="3190875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1323109" y="3348037"/>
                <a:ext cx="346364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1946564" y="3348037"/>
                <a:ext cx="346364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</p:grpSp>
      </p:grpSp>
      <p:grpSp>
        <p:nvGrpSpPr>
          <p:cNvPr id="13" name="Group 120"/>
          <p:cNvGrpSpPr>
            <a:grpSpLocks noChangeAspect="1"/>
          </p:cNvGrpSpPr>
          <p:nvPr/>
        </p:nvGrpSpPr>
        <p:grpSpPr>
          <a:xfrm>
            <a:off x="5029200" y="2003234"/>
            <a:ext cx="1325879" cy="548640"/>
            <a:chOff x="0" y="5410200"/>
            <a:chExt cx="2209799" cy="91440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5410200"/>
              <a:ext cx="735244" cy="384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523999" y="6010275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back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35182" y="60102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1177637" y="6167437"/>
              <a:ext cx="346364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sm" len="sm"/>
            </a:ln>
            <a:effectLst/>
          </p:spPr>
        </p:cxnSp>
        <p:sp>
          <p:nvSpPr>
            <p:cNvPr id="63" name="Rounded Rectangle 62"/>
            <p:cNvSpPr/>
            <p:nvPr/>
          </p:nvSpPr>
          <p:spPr>
            <a:xfrm>
              <a:off x="311728" y="60102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88819" y="6167437"/>
              <a:ext cx="346364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sm" len="sm"/>
            </a:ln>
            <a:effectLst/>
          </p:spPr>
        </p:cxnSp>
        <p:cxnSp>
          <p:nvCxnSpPr>
            <p:cNvPr id="65" name="Straight Arrow Connector 64"/>
            <p:cNvCxnSpPr>
              <a:endCxn id="63" idx="0"/>
            </p:cNvCxnSpPr>
            <p:nvPr/>
          </p:nvCxnSpPr>
          <p:spPr>
            <a:xfrm>
              <a:off x="152400" y="5715000"/>
              <a:ext cx="297874" cy="29527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sm" len="sm"/>
            </a:ln>
            <a:effectLst/>
          </p:spPr>
        </p:cxnSp>
      </p:grpSp>
      <p:grpSp>
        <p:nvGrpSpPr>
          <p:cNvPr id="27" name="Group 116"/>
          <p:cNvGrpSpPr>
            <a:grpSpLocks noChangeAspect="1"/>
          </p:cNvGrpSpPr>
          <p:nvPr/>
        </p:nvGrpSpPr>
        <p:grpSpPr>
          <a:xfrm>
            <a:off x="2819400" y="1241234"/>
            <a:ext cx="1325880" cy="548640"/>
            <a:chOff x="4267200" y="1219200"/>
            <a:chExt cx="2209800" cy="914400"/>
          </a:xfrm>
        </p:grpSpPr>
        <p:sp>
          <p:nvSpPr>
            <p:cNvPr id="26" name="Rounded Rectangle 25"/>
            <p:cNvSpPr/>
            <p:nvPr/>
          </p:nvSpPr>
          <p:spPr>
            <a:xfrm>
              <a:off x="4343400" y="1819275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front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462239" y="1819275"/>
              <a:ext cx="319668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0" name="Straight Arrow Connector 29"/>
            <p:cNvCxnSpPr>
              <a:stCxn id="26" idx="3"/>
              <a:endCxn id="28" idx="1"/>
            </p:cNvCxnSpPr>
            <p:nvPr/>
          </p:nvCxnSpPr>
          <p:spPr>
            <a:xfrm>
              <a:off x="5029200" y="1976438"/>
              <a:ext cx="43303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A7EBB"/>
              </a:solidFill>
              <a:prstDash val="solid"/>
              <a:tailEnd type="arrow" w="sm" len="sm"/>
            </a:ln>
            <a:effectLst/>
          </p:spPr>
        </p:cxnSp>
        <p:cxnSp>
          <p:nvCxnSpPr>
            <p:cNvPr id="33" name="Straight Arrow Connector 32"/>
            <p:cNvCxnSpPr>
              <a:endCxn id="26" idx="0"/>
            </p:cNvCxnSpPr>
            <p:nvPr/>
          </p:nvCxnSpPr>
          <p:spPr>
            <a:xfrm rot="16200000" flipH="1">
              <a:off x="4397646" y="1530620"/>
              <a:ext cx="314325" cy="26298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sm" len="sm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4267200" y="1219200"/>
              <a:ext cx="735243" cy="384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5867400" y="12858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grpSp>
          <p:nvGrpSpPr>
            <p:cNvPr id="29" name="Group 99"/>
            <p:cNvGrpSpPr/>
            <p:nvPr/>
          </p:nvGrpSpPr>
          <p:grpSpPr>
            <a:xfrm>
              <a:off x="6144491" y="1443038"/>
              <a:ext cx="332509" cy="309562"/>
              <a:chOff x="6144491" y="1443038"/>
              <a:chExt cx="332509" cy="309562"/>
            </a:xfrm>
          </p:grpSpPr>
          <p:sp>
            <p:nvSpPr>
              <p:cNvPr id="73" name="Trapezoid 72"/>
              <p:cNvSpPr/>
              <p:nvPr/>
            </p:nvSpPr>
            <p:spPr bwMode="auto">
              <a:xfrm flipV="1">
                <a:off x="6248400" y="1600200"/>
                <a:ext cx="228600" cy="152400"/>
              </a:xfrm>
              <a:prstGeom prst="trapezoid">
                <a:avLst>
                  <a:gd name="adj" fmla="val 57530"/>
                </a:avLst>
              </a:prstGeom>
              <a:blipFill dpi="0" rotWithShape="1">
                <a:blip r:embed="rId2" cstate="print"/>
                <a:srcRect/>
                <a:tile tx="0" ty="-63500" sx="2000" sy="25000" flip="none" algn="tl"/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itchFamily="49" charset="0"/>
                </a:endParaRPr>
              </a:p>
            </p:txBody>
          </p:sp>
          <p:cxnSp>
            <p:nvCxnSpPr>
              <p:cNvPr id="78" name="Shape 77"/>
              <p:cNvCxnSpPr>
                <a:stCxn id="35" idx="3"/>
                <a:endCxn id="73" idx="2"/>
              </p:cNvCxnSpPr>
              <p:nvPr/>
            </p:nvCxnSpPr>
            <p:spPr bwMode="auto">
              <a:xfrm>
                <a:off x="6144491" y="1443038"/>
                <a:ext cx="218209" cy="15716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4A7EB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</p:grpSp>
      <p:grpSp>
        <p:nvGrpSpPr>
          <p:cNvPr id="31" name="Group 122"/>
          <p:cNvGrpSpPr>
            <a:grpSpLocks noChangeAspect="1"/>
          </p:cNvGrpSpPr>
          <p:nvPr/>
        </p:nvGrpSpPr>
        <p:grpSpPr>
          <a:xfrm>
            <a:off x="7452360" y="1261430"/>
            <a:ext cx="1005840" cy="360044"/>
            <a:chOff x="4371109" y="4114800"/>
            <a:chExt cx="1676400" cy="600074"/>
          </a:xfrm>
        </p:grpSpPr>
        <p:cxnSp>
          <p:nvCxnSpPr>
            <p:cNvPr id="67" name="Straight Arrow Connector 66"/>
            <p:cNvCxnSpPr/>
            <p:nvPr/>
          </p:nvCxnSpPr>
          <p:spPr>
            <a:xfrm rot="16200000" flipH="1">
              <a:off x="4524322" y="4403453"/>
              <a:ext cx="314325" cy="30851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sm" len="sm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4371109" y="4114800"/>
              <a:ext cx="735243" cy="384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5437909" y="41814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grpSp>
          <p:nvGrpSpPr>
            <p:cNvPr id="32" name="Group 100"/>
            <p:cNvGrpSpPr/>
            <p:nvPr/>
          </p:nvGrpSpPr>
          <p:grpSpPr>
            <a:xfrm>
              <a:off x="5715000" y="4343400"/>
              <a:ext cx="332509" cy="309562"/>
              <a:chOff x="6144491" y="1443038"/>
              <a:chExt cx="332509" cy="309562"/>
            </a:xfrm>
          </p:grpSpPr>
          <p:sp>
            <p:nvSpPr>
              <p:cNvPr id="102" name="Trapezoid 101"/>
              <p:cNvSpPr/>
              <p:nvPr/>
            </p:nvSpPr>
            <p:spPr bwMode="auto">
              <a:xfrm flipV="1">
                <a:off x="6248400" y="1600200"/>
                <a:ext cx="228600" cy="152400"/>
              </a:xfrm>
              <a:prstGeom prst="trapezoid">
                <a:avLst>
                  <a:gd name="adj" fmla="val 57530"/>
                </a:avLst>
              </a:prstGeom>
              <a:blipFill dpi="0" rotWithShape="1">
                <a:blip r:embed="rId2" cstate="print"/>
                <a:srcRect/>
                <a:tile tx="0" ty="-63500" sx="2000" sy="25000" flip="none" algn="tl"/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itchFamily="49" charset="0"/>
                </a:endParaRPr>
              </a:p>
            </p:txBody>
          </p:sp>
          <p:cxnSp>
            <p:nvCxnSpPr>
              <p:cNvPr id="103" name="Shape 102"/>
              <p:cNvCxnSpPr>
                <a:endCxn id="102" idx="2"/>
              </p:cNvCxnSpPr>
              <p:nvPr/>
            </p:nvCxnSpPr>
            <p:spPr bwMode="auto">
              <a:xfrm>
                <a:off x="6144491" y="1443038"/>
                <a:ext cx="218209" cy="15716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4A7EB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</p:grpSp>
      <p:grpSp>
        <p:nvGrpSpPr>
          <p:cNvPr id="43" name="Group 119"/>
          <p:cNvGrpSpPr>
            <a:grpSpLocks noChangeAspect="1"/>
          </p:cNvGrpSpPr>
          <p:nvPr/>
        </p:nvGrpSpPr>
        <p:grpSpPr>
          <a:xfrm>
            <a:off x="5029200" y="1240315"/>
            <a:ext cx="1296785" cy="548640"/>
            <a:chOff x="0" y="4124325"/>
            <a:chExt cx="2161309" cy="914400"/>
          </a:xfrm>
        </p:grpSpPr>
        <p:sp>
          <p:nvSpPr>
            <p:cNvPr id="44" name="Rounded Rectangle 43"/>
            <p:cNvSpPr/>
            <p:nvPr/>
          </p:nvSpPr>
          <p:spPr>
            <a:xfrm>
              <a:off x="984095" y="4724400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back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04800" y="4724400"/>
              <a:ext cx="319668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584510" y="4881562"/>
              <a:ext cx="399585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sm" len="sm"/>
            </a:ln>
            <a:effectLst/>
          </p:spPr>
        </p:cxnSp>
        <p:cxnSp>
          <p:nvCxnSpPr>
            <p:cNvPr id="50" name="Straight Arrow Connector 49"/>
            <p:cNvCxnSpPr>
              <a:endCxn id="46" idx="0"/>
            </p:cNvCxnSpPr>
            <p:nvPr/>
          </p:nvCxnSpPr>
          <p:spPr>
            <a:xfrm rot="16200000" flipH="1">
              <a:off x="153213" y="4412978"/>
              <a:ext cx="314325" cy="30851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sm" len="sm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0" y="4124325"/>
              <a:ext cx="735244" cy="384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600200" y="4191000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grpSp>
          <p:nvGrpSpPr>
            <p:cNvPr id="45" name="Group 103"/>
            <p:cNvGrpSpPr/>
            <p:nvPr/>
          </p:nvGrpSpPr>
          <p:grpSpPr>
            <a:xfrm>
              <a:off x="1828800" y="4343400"/>
              <a:ext cx="332509" cy="309562"/>
              <a:chOff x="6144491" y="1443038"/>
              <a:chExt cx="332509" cy="309562"/>
            </a:xfrm>
          </p:grpSpPr>
          <p:sp>
            <p:nvSpPr>
              <p:cNvPr id="105" name="Trapezoid 104"/>
              <p:cNvSpPr/>
              <p:nvPr/>
            </p:nvSpPr>
            <p:spPr bwMode="auto">
              <a:xfrm flipV="1">
                <a:off x="6248400" y="1600200"/>
                <a:ext cx="228600" cy="152400"/>
              </a:xfrm>
              <a:prstGeom prst="trapezoid">
                <a:avLst>
                  <a:gd name="adj" fmla="val 57530"/>
                </a:avLst>
              </a:prstGeom>
              <a:blipFill dpi="0" rotWithShape="1">
                <a:blip r:embed="rId2" cstate="print"/>
                <a:srcRect/>
                <a:tile tx="0" ty="-63500" sx="2000" sy="25000" flip="none" algn="tl"/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itchFamily="49" charset="0"/>
                </a:endParaRPr>
              </a:p>
            </p:txBody>
          </p:sp>
          <p:cxnSp>
            <p:nvCxnSpPr>
              <p:cNvPr id="106" name="Shape 105"/>
              <p:cNvCxnSpPr>
                <a:endCxn id="105" idx="2"/>
              </p:cNvCxnSpPr>
              <p:nvPr/>
            </p:nvCxnSpPr>
            <p:spPr bwMode="auto">
              <a:xfrm>
                <a:off x="6144491" y="1443038"/>
                <a:ext cx="218209" cy="15716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4A7EB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</p:grpSp>
      <p:grpSp>
        <p:nvGrpSpPr>
          <p:cNvPr id="91" name="Group 90"/>
          <p:cNvGrpSpPr/>
          <p:nvPr/>
        </p:nvGrpSpPr>
        <p:grpSpPr>
          <a:xfrm>
            <a:off x="69406" y="1196247"/>
            <a:ext cx="2194560" cy="685800"/>
            <a:chOff x="22034" y="1109949"/>
            <a:chExt cx="2194560" cy="685800"/>
          </a:xfrm>
        </p:grpSpPr>
        <p:sp>
          <p:nvSpPr>
            <p:cNvPr id="83" name="Rectangle 82"/>
            <p:cNvSpPr/>
            <p:nvPr/>
          </p:nvSpPr>
          <p:spPr bwMode="auto">
            <a:xfrm>
              <a:off x="22034" y="1109949"/>
              <a:ext cx="2194560" cy="685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grpSp>
          <p:nvGrpSpPr>
            <p:cNvPr id="47" name="Group 115"/>
            <p:cNvGrpSpPr>
              <a:grpSpLocks noChangeAspect="1"/>
            </p:cNvGrpSpPr>
            <p:nvPr/>
          </p:nvGrpSpPr>
          <p:grpSpPr>
            <a:xfrm>
              <a:off x="100805" y="1143000"/>
              <a:ext cx="2011680" cy="594360"/>
              <a:chOff x="0" y="1143000"/>
              <a:chExt cx="3352799" cy="99060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76200" y="1819275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front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666999" y="1819275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back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1195039" y="1819275"/>
                <a:ext cx="319668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1954251" y="1819275"/>
                <a:ext cx="319668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" name="Straight Arrow Connector 7"/>
              <p:cNvCxnSpPr>
                <a:stCxn id="4" idx="3"/>
                <a:endCxn id="6" idx="1"/>
              </p:cNvCxnSpPr>
              <p:nvPr/>
            </p:nvCxnSpPr>
            <p:spPr>
              <a:xfrm>
                <a:off x="762000" y="1976438"/>
                <a:ext cx="433039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cxnSp>
            <p:nvCxnSpPr>
              <p:cNvPr id="9" name="Straight Arrow Connector 8"/>
              <p:cNvCxnSpPr>
                <a:stCxn id="6" idx="3"/>
                <a:endCxn id="7" idx="1"/>
              </p:cNvCxnSpPr>
              <p:nvPr/>
            </p:nvCxnSpPr>
            <p:spPr>
              <a:xfrm>
                <a:off x="1514707" y="1976437"/>
                <a:ext cx="439544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2233961" y="1976437"/>
                <a:ext cx="399585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cxnSp>
            <p:nvCxnSpPr>
              <p:cNvPr id="11" name="Straight Arrow Connector 10"/>
              <p:cNvCxnSpPr>
                <a:endCxn id="4" idx="0"/>
              </p:cNvCxnSpPr>
              <p:nvPr/>
            </p:nvCxnSpPr>
            <p:spPr>
              <a:xfrm rot="16200000" flipH="1">
                <a:off x="130446" y="1530620"/>
                <a:ext cx="314325" cy="26298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 w="sm" len="sm"/>
              </a:ln>
              <a:effectLst/>
            </p:spPr>
          </p:cxnSp>
          <p:sp>
            <p:nvSpPr>
              <p:cNvPr id="12" name="TextBox 11"/>
              <p:cNvSpPr txBox="1"/>
              <p:nvPr/>
            </p:nvSpPr>
            <p:spPr>
              <a:xfrm>
                <a:off x="0" y="1219200"/>
                <a:ext cx="735243" cy="3847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head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600200" y="1143000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grpSp>
            <p:nvGrpSpPr>
              <p:cNvPr id="48" name="Group 106"/>
              <p:cNvGrpSpPr/>
              <p:nvPr/>
            </p:nvGrpSpPr>
            <p:grpSpPr>
              <a:xfrm>
                <a:off x="1828800" y="1304925"/>
                <a:ext cx="332509" cy="309562"/>
                <a:chOff x="6144491" y="1443038"/>
                <a:chExt cx="332509" cy="309562"/>
              </a:xfrm>
            </p:grpSpPr>
            <p:sp>
              <p:nvSpPr>
                <p:cNvPr id="108" name="Trapezoid 107"/>
                <p:cNvSpPr/>
                <p:nvPr/>
              </p:nvSpPr>
              <p:spPr bwMode="auto">
                <a:xfrm flipV="1">
                  <a:off x="6248400" y="1600200"/>
                  <a:ext cx="228600" cy="152400"/>
                </a:xfrm>
                <a:prstGeom prst="trapezoid">
                  <a:avLst>
                    <a:gd name="adj" fmla="val 57530"/>
                  </a:avLst>
                </a:prstGeom>
                <a:blipFill dpi="0" rotWithShape="1">
                  <a:blip r:embed="rId2" cstate="print"/>
                  <a:srcRect/>
                  <a:tile tx="0" ty="-63500" sx="2000" sy="25000" flip="none" algn="tl"/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itchFamily="49" charset="0"/>
                  </a:endParaRPr>
                </a:p>
              </p:txBody>
            </p:sp>
            <p:cxnSp>
              <p:nvCxnSpPr>
                <p:cNvPr id="109" name="Shape 108"/>
                <p:cNvCxnSpPr>
                  <a:endCxn id="108" idx="2"/>
                </p:cNvCxnSpPr>
                <p:nvPr/>
              </p:nvCxnSpPr>
              <p:spPr bwMode="auto">
                <a:xfrm>
                  <a:off x="6144491" y="1443038"/>
                  <a:ext cx="218209" cy="157162"/>
                </a:xfrm>
                <a:prstGeom prst="bentConnector2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4A7EBB"/>
                  </a:solidFill>
                  <a:prstDash val="solid"/>
                  <a:round/>
                  <a:headEnd type="none" w="med" len="med"/>
                  <a:tailEnd type="arrow" w="sm" len="sm"/>
                </a:ln>
                <a:effectLst/>
              </p:spPr>
            </p:cxnSp>
          </p:grpSp>
        </p:grpSp>
      </p:grpSp>
      <p:grpSp>
        <p:nvGrpSpPr>
          <p:cNvPr id="55" name="Group 117"/>
          <p:cNvGrpSpPr>
            <a:grpSpLocks noChangeAspect="1"/>
          </p:cNvGrpSpPr>
          <p:nvPr/>
        </p:nvGrpSpPr>
        <p:grpSpPr>
          <a:xfrm>
            <a:off x="2894214" y="2014251"/>
            <a:ext cx="1296786" cy="637222"/>
            <a:chOff x="4343399" y="2524125"/>
            <a:chExt cx="2161310" cy="1062037"/>
          </a:xfrm>
        </p:grpSpPr>
        <p:sp>
          <p:nvSpPr>
            <p:cNvPr id="36" name="Rounded Rectangle 35"/>
            <p:cNvSpPr/>
            <p:nvPr/>
          </p:nvSpPr>
          <p:spPr>
            <a:xfrm>
              <a:off x="4343399" y="3124200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front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313218" y="3124200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8" name="Straight Arrow Connector 37"/>
            <p:cNvCxnSpPr>
              <a:stCxn id="36" idx="3"/>
              <a:endCxn id="37" idx="1"/>
            </p:cNvCxnSpPr>
            <p:nvPr/>
          </p:nvCxnSpPr>
          <p:spPr>
            <a:xfrm>
              <a:off x="5029199" y="3281363"/>
              <a:ext cx="28401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sm" len="sm"/>
            </a:ln>
            <a:effectLst/>
          </p:spPr>
        </p:cxnSp>
        <p:cxnSp>
          <p:nvCxnSpPr>
            <p:cNvPr id="39" name="Straight Arrow Connector 38"/>
            <p:cNvCxnSpPr>
              <a:endCxn id="36" idx="0"/>
            </p:cNvCxnSpPr>
            <p:nvPr/>
          </p:nvCxnSpPr>
          <p:spPr>
            <a:xfrm rot="16200000" flipH="1">
              <a:off x="4392323" y="2830224"/>
              <a:ext cx="314326" cy="27362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sm" len="sm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4343401" y="2524125"/>
              <a:ext cx="735243" cy="384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936673" y="3124200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5590309" y="3281362"/>
              <a:ext cx="346364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sm" len="sm"/>
            </a:ln>
            <a:effectLst/>
          </p:spPr>
        </p:cxnSp>
        <p:grpSp>
          <p:nvGrpSpPr>
            <p:cNvPr id="56" name="Group 112"/>
            <p:cNvGrpSpPr/>
            <p:nvPr/>
          </p:nvGrpSpPr>
          <p:grpSpPr>
            <a:xfrm>
              <a:off x="6172200" y="3276600"/>
              <a:ext cx="332509" cy="309562"/>
              <a:chOff x="6144491" y="1443038"/>
              <a:chExt cx="332509" cy="309562"/>
            </a:xfrm>
          </p:grpSpPr>
          <p:sp>
            <p:nvSpPr>
              <p:cNvPr id="114" name="Trapezoid 113"/>
              <p:cNvSpPr/>
              <p:nvPr/>
            </p:nvSpPr>
            <p:spPr bwMode="auto">
              <a:xfrm flipV="1">
                <a:off x="6248400" y="1600200"/>
                <a:ext cx="228600" cy="152400"/>
              </a:xfrm>
              <a:prstGeom prst="trapezoid">
                <a:avLst>
                  <a:gd name="adj" fmla="val 57530"/>
                </a:avLst>
              </a:prstGeom>
              <a:blipFill dpi="0" rotWithShape="1">
                <a:blip r:embed="rId2" cstate="print"/>
                <a:srcRect/>
                <a:tile tx="0" ty="-63500" sx="2000" sy="25000" flip="none" algn="tl"/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itchFamily="49" charset="0"/>
                </a:endParaRPr>
              </a:p>
            </p:txBody>
          </p:sp>
          <p:cxnSp>
            <p:nvCxnSpPr>
              <p:cNvPr id="115" name="Shape 114"/>
              <p:cNvCxnSpPr>
                <a:endCxn id="114" idx="2"/>
              </p:cNvCxnSpPr>
              <p:nvPr/>
            </p:nvCxnSpPr>
            <p:spPr bwMode="auto">
              <a:xfrm>
                <a:off x="6144491" y="1443038"/>
                <a:ext cx="218209" cy="15716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4A7EB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</p:grpSp>
      <p:sp>
        <p:nvSpPr>
          <p:cNvPr id="92" name="Rectangle 91"/>
          <p:cNvSpPr/>
          <p:nvPr/>
        </p:nvSpPr>
        <p:spPr bwMode="auto">
          <a:xfrm>
            <a:off x="6894355" y="1981200"/>
            <a:ext cx="2194560" cy="685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grpSp>
        <p:nvGrpSpPr>
          <p:cNvPr id="53" name="Group 121"/>
          <p:cNvGrpSpPr>
            <a:grpSpLocks noChangeAspect="1"/>
          </p:cNvGrpSpPr>
          <p:nvPr/>
        </p:nvGrpSpPr>
        <p:grpSpPr>
          <a:xfrm>
            <a:off x="7696200" y="1958880"/>
            <a:ext cx="519543" cy="642937"/>
            <a:chOff x="4419603" y="5410200"/>
            <a:chExt cx="865906" cy="1071562"/>
          </a:xfrm>
        </p:grpSpPr>
        <p:sp>
          <p:nvSpPr>
            <p:cNvPr id="70" name="TextBox 69"/>
            <p:cNvSpPr txBox="1"/>
            <p:nvPr/>
          </p:nvSpPr>
          <p:spPr>
            <a:xfrm>
              <a:off x="4419603" y="5410200"/>
              <a:ext cx="735244" cy="384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4731328" y="60102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cxnSp>
          <p:nvCxnSpPr>
            <p:cNvPr id="72" name="Straight Arrow Connector 71"/>
            <p:cNvCxnSpPr>
              <a:endCxn id="71" idx="0"/>
            </p:cNvCxnSpPr>
            <p:nvPr/>
          </p:nvCxnSpPr>
          <p:spPr>
            <a:xfrm>
              <a:off x="4572000" y="5715000"/>
              <a:ext cx="297874" cy="29527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 w="sm" len="sm"/>
            </a:ln>
            <a:effectLst/>
          </p:spPr>
        </p:cxnSp>
        <p:grpSp>
          <p:nvGrpSpPr>
            <p:cNvPr id="54" name="Group 109"/>
            <p:cNvGrpSpPr/>
            <p:nvPr/>
          </p:nvGrpSpPr>
          <p:grpSpPr>
            <a:xfrm>
              <a:off x="4953000" y="6172200"/>
              <a:ext cx="332509" cy="309562"/>
              <a:chOff x="6144491" y="1443038"/>
              <a:chExt cx="332509" cy="309562"/>
            </a:xfrm>
          </p:grpSpPr>
          <p:sp>
            <p:nvSpPr>
              <p:cNvPr id="111" name="Trapezoid 110"/>
              <p:cNvSpPr/>
              <p:nvPr/>
            </p:nvSpPr>
            <p:spPr bwMode="auto">
              <a:xfrm flipV="1">
                <a:off x="6248400" y="1600200"/>
                <a:ext cx="228600" cy="152400"/>
              </a:xfrm>
              <a:prstGeom prst="trapezoid">
                <a:avLst>
                  <a:gd name="adj" fmla="val 57530"/>
                </a:avLst>
              </a:prstGeom>
              <a:blipFill dpi="0" rotWithShape="1">
                <a:blip r:embed="rId2" cstate="print"/>
                <a:srcRect/>
                <a:tile tx="0" ty="-63500" sx="2000" sy="25000" flip="none" algn="tl"/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5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itchFamily="49" charset="0"/>
                </a:endParaRPr>
              </a:p>
            </p:txBody>
          </p:sp>
          <p:cxnSp>
            <p:nvCxnSpPr>
              <p:cNvPr id="112" name="Shape 111"/>
              <p:cNvCxnSpPr>
                <a:endCxn id="111" idx="2"/>
              </p:cNvCxnSpPr>
              <p:nvPr/>
            </p:nvCxnSpPr>
            <p:spPr bwMode="auto">
              <a:xfrm>
                <a:off x="6144491" y="1443038"/>
                <a:ext cx="218209" cy="15716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4A7EBB"/>
                </a:solidFill>
                <a:prstDash val="solid"/>
                <a:round/>
                <a:headEnd type="none" w="med" len="med"/>
                <a:tailEnd type="arrow" w="sm" len="sm"/>
              </a:ln>
              <a:effectLst/>
            </p:spPr>
          </p:cxnSp>
        </p:grpSp>
      </p:grpSp>
      <p:sp>
        <p:nvSpPr>
          <p:cNvPr id="93" name="Rectangle 92"/>
          <p:cNvSpPr/>
          <p:nvPr/>
        </p:nvSpPr>
        <p:spPr bwMode="auto">
          <a:xfrm>
            <a:off x="43149" y="1185576"/>
            <a:ext cx="2231136" cy="1481328"/>
          </a:xfrm>
          <a:prstGeom prst="rect">
            <a:avLst/>
          </a:prstGeom>
          <a:noFill/>
          <a:ln w="57150"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94" name="Rectangle 93"/>
          <p:cNvSpPr/>
          <p:nvPr/>
        </p:nvSpPr>
        <p:spPr bwMode="auto">
          <a:xfrm>
            <a:off x="2331689" y="1185576"/>
            <a:ext cx="2231136" cy="1481328"/>
          </a:xfrm>
          <a:prstGeom prst="rect">
            <a:avLst/>
          </a:prstGeom>
          <a:noFill/>
          <a:ln w="57150"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95" name="Rectangle 94"/>
          <p:cNvSpPr/>
          <p:nvPr/>
        </p:nvSpPr>
        <p:spPr bwMode="auto">
          <a:xfrm>
            <a:off x="6882526" y="1185576"/>
            <a:ext cx="2231136" cy="1481328"/>
          </a:xfrm>
          <a:prstGeom prst="rect">
            <a:avLst/>
          </a:prstGeom>
          <a:noFill/>
          <a:ln w="57150"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96" name="Rectangle 95"/>
          <p:cNvSpPr/>
          <p:nvPr/>
        </p:nvSpPr>
        <p:spPr bwMode="auto">
          <a:xfrm>
            <a:off x="4602702" y="1183227"/>
            <a:ext cx="2231136" cy="1481328"/>
          </a:xfrm>
          <a:prstGeom prst="rect">
            <a:avLst/>
          </a:prstGeom>
          <a:noFill/>
          <a:ln w="57150"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5105400" y="3352800"/>
            <a:ext cx="3491345" cy="2895600"/>
            <a:chOff x="5105400" y="3352800"/>
            <a:chExt cx="3491345" cy="2895600"/>
          </a:xfrm>
        </p:grpSpPr>
        <p:grpSp>
          <p:nvGrpSpPr>
            <p:cNvPr id="97" name="Group 96"/>
            <p:cNvGrpSpPr/>
            <p:nvPr/>
          </p:nvGrpSpPr>
          <p:grpSpPr>
            <a:xfrm>
              <a:off x="5105400" y="5334000"/>
              <a:ext cx="3491345" cy="914400"/>
              <a:chOff x="76199" y="2590800"/>
              <a:chExt cx="3491345" cy="914400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76199" y="3190875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front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2881744" y="3190875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back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>
                <a:off x="1046018" y="3190875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2292927" y="3190875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Arrow Connector 103"/>
              <p:cNvCxnSpPr>
                <a:stCxn id="98" idx="3"/>
                <a:endCxn id="100" idx="1"/>
              </p:cNvCxnSpPr>
              <p:nvPr/>
            </p:nvCxnSpPr>
            <p:spPr>
              <a:xfrm>
                <a:off x="761999" y="3348038"/>
                <a:ext cx="284019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2535382" y="3348037"/>
                <a:ext cx="346364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10" name="Straight Arrow Connector 109"/>
              <p:cNvCxnSpPr>
                <a:endCxn id="98" idx="0"/>
              </p:cNvCxnSpPr>
              <p:nvPr/>
            </p:nvCxnSpPr>
            <p:spPr>
              <a:xfrm rot="16200000" flipH="1">
                <a:off x="125123" y="2896899"/>
                <a:ext cx="314326" cy="27362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13" name="TextBox 112"/>
              <p:cNvSpPr txBox="1"/>
              <p:nvPr/>
            </p:nvSpPr>
            <p:spPr>
              <a:xfrm>
                <a:off x="76200" y="2590800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head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1669473" y="3190875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cxnSp>
            <p:nvCxnSpPr>
              <p:cNvPr id="117" name="Straight Arrow Connector 116"/>
              <p:cNvCxnSpPr/>
              <p:nvPr/>
            </p:nvCxnSpPr>
            <p:spPr>
              <a:xfrm>
                <a:off x="1323109" y="3348037"/>
                <a:ext cx="346364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18" name="Straight Arrow Connector 117"/>
              <p:cNvCxnSpPr/>
              <p:nvPr/>
            </p:nvCxnSpPr>
            <p:spPr>
              <a:xfrm>
                <a:off x="1946564" y="3348037"/>
                <a:ext cx="346364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</p:grpSp>
        <p:grpSp>
          <p:nvGrpSpPr>
            <p:cNvPr id="119" name="Group 118"/>
            <p:cNvGrpSpPr/>
            <p:nvPr/>
          </p:nvGrpSpPr>
          <p:grpSpPr>
            <a:xfrm>
              <a:off x="5147817" y="3352800"/>
              <a:ext cx="3319346" cy="990600"/>
              <a:chOff x="0" y="1143000"/>
              <a:chExt cx="3319346" cy="990600"/>
            </a:xfrm>
          </p:grpSpPr>
          <p:sp>
            <p:nvSpPr>
              <p:cNvPr id="120" name="Rounded Rectangle 119"/>
              <p:cNvSpPr/>
              <p:nvPr/>
            </p:nvSpPr>
            <p:spPr>
              <a:xfrm>
                <a:off x="76200" y="1819275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front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1" name="Rounded Rectangle 120"/>
              <p:cNvSpPr/>
              <p:nvPr/>
            </p:nvSpPr>
            <p:spPr>
              <a:xfrm>
                <a:off x="2633546" y="1819275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back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2" name="Rounded Rectangle 121"/>
              <p:cNvSpPr/>
              <p:nvPr/>
            </p:nvSpPr>
            <p:spPr>
              <a:xfrm>
                <a:off x="1195039" y="1819275"/>
                <a:ext cx="319668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Rounded Rectangle 122"/>
              <p:cNvSpPr/>
              <p:nvPr/>
            </p:nvSpPr>
            <p:spPr>
              <a:xfrm>
                <a:off x="1954251" y="1819275"/>
                <a:ext cx="319668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24" name="Straight Arrow Connector 123"/>
              <p:cNvCxnSpPr>
                <a:stCxn id="120" idx="3"/>
                <a:endCxn id="122" idx="1"/>
              </p:cNvCxnSpPr>
              <p:nvPr/>
            </p:nvCxnSpPr>
            <p:spPr>
              <a:xfrm>
                <a:off x="762000" y="1976438"/>
                <a:ext cx="433039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25" name="Straight Arrow Connector 124"/>
              <p:cNvCxnSpPr>
                <a:stCxn id="122" idx="3"/>
                <a:endCxn id="123" idx="1"/>
              </p:cNvCxnSpPr>
              <p:nvPr/>
            </p:nvCxnSpPr>
            <p:spPr>
              <a:xfrm>
                <a:off x="1514707" y="1976437"/>
                <a:ext cx="439544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2233961" y="1976437"/>
                <a:ext cx="399585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27" name="Straight Arrow Connector 126"/>
              <p:cNvCxnSpPr>
                <a:endCxn id="120" idx="0"/>
              </p:cNvCxnSpPr>
              <p:nvPr/>
            </p:nvCxnSpPr>
            <p:spPr>
              <a:xfrm rot="16200000" flipH="1">
                <a:off x="130446" y="1530620"/>
                <a:ext cx="314325" cy="26298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28" name="TextBox 127"/>
              <p:cNvSpPr txBox="1"/>
              <p:nvPr/>
            </p:nvSpPr>
            <p:spPr>
              <a:xfrm>
                <a:off x="0" y="1219200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head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9" name="Rounded Rectangle 128"/>
              <p:cNvSpPr/>
              <p:nvPr/>
            </p:nvSpPr>
            <p:spPr>
              <a:xfrm>
                <a:off x="1600200" y="1143000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grpSp>
            <p:nvGrpSpPr>
              <p:cNvPr id="130" name="Group 106"/>
              <p:cNvGrpSpPr/>
              <p:nvPr/>
            </p:nvGrpSpPr>
            <p:grpSpPr>
              <a:xfrm>
                <a:off x="1828800" y="1304925"/>
                <a:ext cx="332509" cy="309562"/>
                <a:chOff x="6144491" y="1443038"/>
                <a:chExt cx="332509" cy="309562"/>
              </a:xfrm>
            </p:grpSpPr>
            <p:sp>
              <p:nvSpPr>
                <p:cNvPr id="131" name="Trapezoid 130"/>
                <p:cNvSpPr/>
                <p:nvPr/>
              </p:nvSpPr>
              <p:spPr bwMode="auto">
                <a:xfrm flipV="1">
                  <a:off x="6248400" y="1600200"/>
                  <a:ext cx="228600" cy="152400"/>
                </a:xfrm>
                <a:prstGeom prst="trapezoid">
                  <a:avLst>
                    <a:gd name="adj" fmla="val 57530"/>
                  </a:avLst>
                </a:prstGeom>
                <a:blipFill dpi="0" rotWithShape="1">
                  <a:blip r:embed="rId2" cstate="print"/>
                  <a:srcRect/>
                  <a:tile tx="0" ty="-63500" sx="2000" sy="25000" flip="none" algn="tl"/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itchFamily="49" charset="0"/>
                  </a:endParaRPr>
                </a:p>
              </p:txBody>
            </p:sp>
            <p:cxnSp>
              <p:nvCxnSpPr>
                <p:cNvPr id="132" name="Shape 131"/>
                <p:cNvCxnSpPr>
                  <a:endCxn id="131" idx="2"/>
                </p:cNvCxnSpPr>
                <p:nvPr/>
              </p:nvCxnSpPr>
              <p:spPr bwMode="auto">
                <a:xfrm>
                  <a:off x="6144491" y="1443038"/>
                  <a:ext cx="218209" cy="157162"/>
                </a:xfrm>
                <a:prstGeom prst="bentConnector2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4A7EBB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</p:grpSp>
      <p:cxnSp>
        <p:nvCxnSpPr>
          <p:cNvPr id="134" name="Straight Arrow Connector 133"/>
          <p:cNvCxnSpPr/>
          <p:nvPr/>
        </p:nvCxnSpPr>
        <p:spPr bwMode="auto">
          <a:xfrm rot="5400000">
            <a:off x="6557517" y="4991100"/>
            <a:ext cx="685800" cy="0"/>
          </a:xfrm>
          <a:prstGeom prst="straightConnector1">
            <a:avLst/>
          </a:prstGeom>
          <a:ln w="95250">
            <a:solidFill>
              <a:srgbClr val="CC0000"/>
            </a:solidFill>
            <a:headEnd type="none" w="med" len="med"/>
            <a:tailEnd type="arrow" w="med" len="sm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891" y="3354474"/>
            <a:ext cx="4419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C0000"/>
                </a:solidFill>
              </a:rPr>
              <a:t>void</a:t>
            </a:r>
            <a:r>
              <a:rPr lang="en-US" dirty="0" smtClean="0"/>
              <a:t> insert(List l, Node x){</a:t>
            </a:r>
          </a:p>
          <a:p>
            <a:r>
              <a:rPr lang="en-US" dirty="0" smtClean="0"/>
              <a:t>   Node head = </a:t>
            </a:r>
            <a:r>
              <a:rPr lang="en-US" dirty="0" err="1" smtClean="0"/>
              <a:t>l.head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Node cur, </a:t>
            </a:r>
            <a:r>
              <a:rPr lang="en-US" dirty="0" err="1" smtClean="0"/>
              <a:t>prev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...</a:t>
            </a:r>
          </a:p>
          <a:p>
            <a:r>
              <a:rPr lang="en-US" dirty="0" smtClean="0"/>
              <a:t>   </a:t>
            </a:r>
            <a:r>
              <a:rPr lang="en-US" dirty="0" smtClean="0">
                <a:solidFill>
                  <a:srgbClr val="CC0000"/>
                </a:solidFill>
              </a:rPr>
              <a:t>while</a:t>
            </a:r>
            <a:r>
              <a:rPr lang="en-US" dirty="0" smtClean="0"/>
              <a:t>(...){</a:t>
            </a:r>
          </a:p>
          <a:p>
            <a:r>
              <a:rPr lang="en-US" dirty="0" smtClean="0"/>
              <a:t>      ...</a:t>
            </a:r>
          </a:p>
          <a:p>
            <a:r>
              <a:rPr lang="en-US" dirty="0" smtClean="0"/>
              <a:t>   }</a:t>
            </a:r>
          </a:p>
          <a:p>
            <a:r>
              <a:rPr lang="en-US" dirty="0" smtClean="0"/>
              <a:t>   ...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0" y="3352800"/>
            <a:ext cx="487024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C0000"/>
                </a:solidFill>
              </a:rPr>
              <a:t>void</a:t>
            </a:r>
            <a:r>
              <a:rPr lang="en-US" dirty="0" smtClean="0"/>
              <a:t> insert(List l, Node x){</a:t>
            </a:r>
          </a:p>
          <a:p>
            <a:r>
              <a:rPr lang="en-US" dirty="0" smtClean="0"/>
              <a:t>   Node head = </a:t>
            </a:r>
            <a:r>
              <a:rPr lang="en-US" dirty="0" err="1" smtClean="0"/>
              <a:t>l.head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Node cur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= head</a:t>
            </a:r>
            <a:r>
              <a:rPr lang="en-US" dirty="0" smtClean="0"/>
              <a:t>, </a:t>
            </a:r>
            <a:r>
              <a:rPr lang="en-US" dirty="0" err="1" smtClean="0"/>
              <a:t>prev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= null</a:t>
            </a:r>
            <a:r>
              <a:rPr lang="en-US" dirty="0" smtClean="0"/>
              <a:t>;</a:t>
            </a:r>
          </a:p>
          <a:p>
            <a:r>
              <a:rPr lang="en-US" dirty="0" smtClean="0">
                <a:solidFill>
                  <a:srgbClr val="CC0000"/>
                </a:solidFill>
              </a:rPr>
              <a:t>   while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cur != null &amp;&amp; cur.val &lt; x</a:t>
            </a:r>
            <a:r>
              <a:rPr lang="en-US" dirty="0" smtClean="0"/>
              <a:t>){</a:t>
            </a:r>
          </a:p>
          <a:p>
            <a:r>
              <a:rPr lang="en-US" dirty="0" smtClean="0"/>
              <a:t>     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prev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= cur;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   cur =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cur.next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dirty="0" smtClean="0"/>
              <a:t>   }</a:t>
            </a:r>
          </a:p>
          <a:p>
            <a:r>
              <a:rPr lang="en-US" dirty="0" smtClean="0"/>
              <a:t>  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if(head == null) head = x;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if(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prev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!= null)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prev.next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= x;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</a:rPr>
              <a:t>x.next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= cur;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137" name="Straight Arrow Connector 136"/>
          <p:cNvCxnSpPr/>
          <p:nvPr/>
        </p:nvCxnSpPr>
        <p:spPr bwMode="auto">
          <a:xfrm rot="10800000" flipV="1">
            <a:off x="2521492" y="4114800"/>
            <a:ext cx="2507709" cy="1540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 bwMode="auto">
          <a:xfrm rot="10800000">
            <a:off x="845092" y="5640474"/>
            <a:ext cx="4031709" cy="45552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3" name="Group 162"/>
          <p:cNvGrpSpPr/>
          <p:nvPr/>
        </p:nvGrpSpPr>
        <p:grpSpPr>
          <a:xfrm>
            <a:off x="5715000" y="3429000"/>
            <a:ext cx="2209800" cy="2967037"/>
            <a:chOff x="8039100" y="3429000"/>
            <a:chExt cx="2209800" cy="2967037"/>
          </a:xfrm>
        </p:grpSpPr>
        <p:grpSp>
          <p:nvGrpSpPr>
            <p:cNvPr id="142" name="Group 141"/>
            <p:cNvGrpSpPr/>
            <p:nvPr/>
          </p:nvGrpSpPr>
          <p:grpSpPr>
            <a:xfrm>
              <a:off x="8039100" y="3429000"/>
              <a:ext cx="2209800" cy="914400"/>
              <a:chOff x="4267200" y="1219200"/>
              <a:chExt cx="2209800" cy="914400"/>
            </a:xfrm>
          </p:grpSpPr>
          <p:sp>
            <p:nvSpPr>
              <p:cNvPr id="143" name="Rounded Rectangle 142"/>
              <p:cNvSpPr/>
              <p:nvPr/>
            </p:nvSpPr>
            <p:spPr>
              <a:xfrm>
                <a:off x="4343400" y="1819275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front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4" name="Rounded Rectangle 143"/>
              <p:cNvSpPr/>
              <p:nvPr/>
            </p:nvSpPr>
            <p:spPr>
              <a:xfrm>
                <a:off x="5462239" y="1819275"/>
                <a:ext cx="319668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5" name="Straight Arrow Connector 144"/>
              <p:cNvCxnSpPr>
                <a:stCxn id="143" idx="3"/>
                <a:endCxn id="144" idx="1"/>
              </p:cNvCxnSpPr>
              <p:nvPr/>
            </p:nvCxnSpPr>
            <p:spPr>
              <a:xfrm>
                <a:off x="5029200" y="1976438"/>
                <a:ext cx="433039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A7EBB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46" name="Straight Arrow Connector 145"/>
              <p:cNvCxnSpPr>
                <a:endCxn id="143" idx="0"/>
              </p:cNvCxnSpPr>
              <p:nvPr/>
            </p:nvCxnSpPr>
            <p:spPr>
              <a:xfrm rot="16200000" flipH="1">
                <a:off x="4397646" y="1530620"/>
                <a:ext cx="314325" cy="26298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47" name="TextBox 146"/>
              <p:cNvSpPr txBox="1"/>
              <p:nvPr/>
            </p:nvSpPr>
            <p:spPr>
              <a:xfrm>
                <a:off x="4267200" y="1219200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head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8" name="Rounded Rectangle 147"/>
              <p:cNvSpPr/>
              <p:nvPr/>
            </p:nvSpPr>
            <p:spPr>
              <a:xfrm>
                <a:off x="5867400" y="1285875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grpSp>
            <p:nvGrpSpPr>
              <p:cNvPr id="149" name="Group 99"/>
              <p:cNvGrpSpPr/>
              <p:nvPr/>
            </p:nvGrpSpPr>
            <p:grpSpPr>
              <a:xfrm>
                <a:off x="6144491" y="1443038"/>
                <a:ext cx="332509" cy="309562"/>
                <a:chOff x="6144491" y="1443038"/>
                <a:chExt cx="332509" cy="309562"/>
              </a:xfrm>
            </p:grpSpPr>
            <p:sp>
              <p:nvSpPr>
                <p:cNvPr id="150" name="Trapezoid 149"/>
                <p:cNvSpPr/>
                <p:nvPr/>
              </p:nvSpPr>
              <p:spPr bwMode="auto">
                <a:xfrm flipV="1">
                  <a:off x="6248400" y="1600200"/>
                  <a:ext cx="228600" cy="152400"/>
                </a:xfrm>
                <a:prstGeom prst="trapezoid">
                  <a:avLst>
                    <a:gd name="adj" fmla="val 57530"/>
                  </a:avLst>
                </a:prstGeom>
                <a:blipFill dpi="0" rotWithShape="1">
                  <a:blip r:embed="rId2" cstate="print"/>
                  <a:srcRect/>
                  <a:tile tx="0" ty="-63500" sx="2000" sy="25000" flip="none" algn="tl"/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itchFamily="49" charset="0"/>
                  </a:endParaRPr>
                </a:p>
              </p:txBody>
            </p:sp>
            <p:cxnSp>
              <p:nvCxnSpPr>
                <p:cNvPr id="151" name="Shape 150"/>
                <p:cNvCxnSpPr>
                  <a:stCxn id="148" idx="3"/>
                  <a:endCxn id="150" idx="2"/>
                </p:cNvCxnSpPr>
                <p:nvPr/>
              </p:nvCxnSpPr>
              <p:spPr bwMode="auto">
                <a:xfrm>
                  <a:off x="6144491" y="1443038"/>
                  <a:ext cx="218209" cy="157162"/>
                </a:xfrm>
                <a:prstGeom prst="bentConnector2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4A7EBB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152" name="Group 151"/>
            <p:cNvGrpSpPr/>
            <p:nvPr/>
          </p:nvGrpSpPr>
          <p:grpSpPr>
            <a:xfrm>
              <a:off x="8063345" y="5334000"/>
              <a:ext cx="2161310" cy="1062037"/>
              <a:chOff x="4343399" y="2524125"/>
              <a:chExt cx="2161310" cy="1062037"/>
            </a:xfrm>
          </p:grpSpPr>
          <p:sp>
            <p:nvSpPr>
              <p:cNvPr id="153" name="Rounded Rectangle 152"/>
              <p:cNvSpPr/>
              <p:nvPr/>
            </p:nvSpPr>
            <p:spPr>
              <a:xfrm>
                <a:off x="4343399" y="3124200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front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4" name="Rounded Rectangle 153"/>
              <p:cNvSpPr/>
              <p:nvPr/>
            </p:nvSpPr>
            <p:spPr>
              <a:xfrm>
                <a:off x="5313218" y="3124200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55" name="Straight Arrow Connector 154"/>
              <p:cNvCxnSpPr>
                <a:stCxn id="153" idx="3"/>
                <a:endCxn id="154" idx="1"/>
              </p:cNvCxnSpPr>
              <p:nvPr/>
            </p:nvCxnSpPr>
            <p:spPr>
              <a:xfrm>
                <a:off x="5029199" y="3281363"/>
                <a:ext cx="284019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56" name="Straight Arrow Connector 155"/>
              <p:cNvCxnSpPr>
                <a:endCxn id="153" idx="0"/>
              </p:cNvCxnSpPr>
              <p:nvPr/>
            </p:nvCxnSpPr>
            <p:spPr>
              <a:xfrm rot="16200000" flipH="1">
                <a:off x="4392323" y="2830224"/>
                <a:ext cx="314326" cy="27362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57" name="TextBox 156"/>
              <p:cNvSpPr txBox="1"/>
              <p:nvPr/>
            </p:nvSpPr>
            <p:spPr>
              <a:xfrm>
                <a:off x="4343400" y="2524125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head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Rounded Rectangle 157"/>
              <p:cNvSpPr/>
              <p:nvPr/>
            </p:nvSpPr>
            <p:spPr>
              <a:xfrm>
                <a:off x="5936673" y="3124200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cxnSp>
            <p:nvCxnSpPr>
              <p:cNvPr id="159" name="Straight Arrow Connector 158"/>
              <p:cNvCxnSpPr/>
              <p:nvPr/>
            </p:nvCxnSpPr>
            <p:spPr>
              <a:xfrm>
                <a:off x="5590309" y="3281362"/>
                <a:ext cx="346364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grpSp>
            <p:nvGrpSpPr>
              <p:cNvPr id="160" name="Group 112"/>
              <p:cNvGrpSpPr/>
              <p:nvPr/>
            </p:nvGrpSpPr>
            <p:grpSpPr>
              <a:xfrm>
                <a:off x="6172200" y="3276600"/>
                <a:ext cx="332509" cy="309562"/>
                <a:chOff x="6144491" y="1443038"/>
                <a:chExt cx="332509" cy="309562"/>
              </a:xfrm>
            </p:grpSpPr>
            <p:sp>
              <p:nvSpPr>
                <p:cNvPr id="161" name="Trapezoid 160"/>
                <p:cNvSpPr/>
                <p:nvPr/>
              </p:nvSpPr>
              <p:spPr bwMode="auto">
                <a:xfrm flipV="1">
                  <a:off x="6248400" y="1600200"/>
                  <a:ext cx="228600" cy="152400"/>
                </a:xfrm>
                <a:prstGeom prst="trapezoid">
                  <a:avLst>
                    <a:gd name="adj" fmla="val 57530"/>
                  </a:avLst>
                </a:prstGeom>
                <a:blipFill dpi="0" rotWithShape="1">
                  <a:blip r:embed="rId2" cstate="print"/>
                  <a:srcRect/>
                  <a:tile tx="0" ty="-63500" sx="2000" sy="25000" flip="none" algn="tl"/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itchFamily="49" charset="0"/>
                  </a:endParaRPr>
                </a:p>
              </p:txBody>
            </p:sp>
            <p:cxnSp>
              <p:nvCxnSpPr>
                <p:cNvPr id="162" name="Shape 161"/>
                <p:cNvCxnSpPr>
                  <a:endCxn id="161" idx="2"/>
                </p:cNvCxnSpPr>
                <p:nvPr/>
              </p:nvCxnSpPr>
              <p:spPr bwMode="auto">
                <a:xfrm>
                  <a:off x="6144491" y="1443038"/>
                  <a:ext cx="218209" cy="157162"/>
                </a:xfrm>
                <a:prstGeom prst="bentConnector2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4A7EBB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</p:grpSp>
      <p:grpSp>
        <p:nvGrpSpPr>
          <p:cNvPr id="182" name="Group 181"/>
          <p:cNvGrpSpPr/>
          <p:nvPr/>
        </p:nvGrpSpPr>
        <p:grpSpPr>
          <a:xfrm>
            <a:off x="6400801" y="3429000"/>
            <a:ext cx="2209799" cy="2838011"/>
            <a:chOff x="8229600" y="3414932"/>
            <a:chExt cx="2209799" cy="2838011"/>
          </a:xfrm>
        </p:grpSpPr>
        <p:grpSp>
          <p:nvGrpSpPr>
            <p:cNvPr id="164" name="Group 163"/>
            <p:cNvGrpSpPr/>
            <p:nvPr/>
          </p:nvGrpSpPr>
          <p:grpSpPr>
            <a:xfrm>
              <a:off x="8229600" y="5338543"/>
              <a:ext cx="2209799" cy="914400"/>
              <a:chOff x="0" y="5410200"/>
              <a:chExt cx="2209799" cy="914400"/>
            </a:xfrm>
          </p:grpSpPr>
          <p:sp>
            <p:nvSpPr>
              <p:cNvPr id="165" name="TextBox 164"/>
              <p:cNvSpPr txBox="1"/>
              <p:nvPr/>
            </p:nvSpPr>
            <p:spPr>
              <a:xfrm>
                <a:off x="0" y="5410200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head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>
                <a:off x="1523999" y="6010275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back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7" name="Rounded Rectangle 166"/>
              <p:cNvSpPr/>
              <p:nvPr/>
            </p:nvSpPr>
            <p:spPr>
              <a:xfrm>
                <a:off x="935182" y="6010275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68" name="Straight Arrow Connector 167"/>
              <p:cNvCxnSpPr/>
              <p:nvPr/>
            </p:nvCxnSpPr>
            <p:spPr>
              <a:xfrm>
                <a:off x="1177637" y="6167437"/>
                <a:ext cx="346364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69" name="Rounded Rectangle 168"/>
              <p:cNvSpPr/>
              <p:nvPr/>
            </p:nvSpPr>
            <p:spPr>
              <a:xfrm>
                <a:off x="311728" y="6010275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cxnSp>
            <p:nvCxnSpPr>
              <p:cNvPr id="170" name="Straight Arrow Connector 169"/>
              <p:cNvCxnSpPr/>
              <p:nvPr/>
            </p:nvCxnSpPr>
            <p:spPr>
              <a:xfrm>
                <a:off x="588819" y="6167437"/>
                <a:ext cx="346364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71" name="Straight Arrow Connector 170"/>
              <p:cNvCxnSpPr>
                <a:endCxn id="169" idx="0"/>
              </p:cNvCxnSpPr>
              <p:nvPr/>
            </p:nvCxnSpPr>
            <p:spPr>
              <a:xfrm>
                <a:off x="152400" y="5715000"/>
                <a:ext cx="297874" cy="29527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</p:grpSp>
        <p:grpSp>
          <p:nvGrpSpPr>
            <p:cNvPr id="172" name="Group 171"/>
            <p:cNvGrpSpPr/>
            <p:nvPr/>
          </p:nvGrpSpPr>
          <p:grpSpPr>
            <a:xfrm>
              <a:off x="8229600" y="3414932"/>
              <a:ext cx="2161309" cy="914400"/>
              <a:chOff x="0" y="4124325"/>
              <a:chExt cx="2161309" cy="914400"/>
            </a:xfrm>
          </p:grpSpPr>
          <p:sp>
            <p:nvSpPr>
              <p:cNvPr id="173" name="Rounded Rectangle 172"/>
              <p:cNvSpPr/>
              <p:nvPr/>
            </p:nvSpPr>
            <p:spPr>
              <a:xfrm>
                <a:off x="984095" y="4724400"/>
                <a:ext cx="685800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back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4" name="Rounded Rectangle 173"/>
              <p:cNvSpPr/>
              <p:nvPr/>
            </p:nvSpPr>
            <p:spPr>
              <a:xfrm>
                <a:off x="304800" y="4724400"/>
                <a:ext cx="319668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75" name="Straight Arrow Connector 174"/>
              <p:cNvCxnSpPr/>
              <p:nvPr/>
            </p:nvCxnSpPr>
            <p:spPr>
              <a:xfrm>
                <a:off x="584510" y="4881562"/>
                <a:ext cx="399585" cy="109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176" name="Straight Arrow Connector 175"/>
              <p:cNvCxnSpPr>
                <a:endCxn id="174" idx="0"/>
              </p:cNvCxnSpPr>
              <p:nvPr/>
            </p:nvCxnSpPr>
            <p:spPr>
              <a:xfrm rot="16200000" flipH="1">
                <a:off x="153213" y="4412978"/>
                <a:ext cx="314325" cy="30851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77" name="TextBox 176"/>
              <p:cNvSpPr txBox="1"/>
              <p:nvPr/>
            </p:nvSpPr>
            <p:spPr>
              <a:xfrm>
                <a:off x="0" y="4124325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head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Rounded Rectangle 177"/>
              <p:cNvSpPr/>
              <p:nvPr/>
            </p:nvSpPr>
            <p:spPr>
              <a:xfrm>
                <a:off x="1600200" y="4191000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grpSp>
            <p:nvGrpSpPr>
              <p:cNvPr id="179" name="Group 103"/>
              <p:cNvGrpSpPr/>
              <p:nvPr/>
            </p:nvGrpSpPr>
            <p:grpSpPr>
              <a:xfrm>
                <a:off x="1828800" y="4343400"/>
                <a:ext cx="332509" cy="309562"/>
                <a:chOff x="6144491" y="1443038"/>
                <a:chExt cx="332509" cy="309562"/>
              </a:xfrm>
            </p:grpSpPr>
            <p:sp>
              <p:nvSpPr>
                <p:cNvPr id="180" name="Trapezoid 179"/>
                <p:cNvSpPr/>
                <p:nvPr/>
              </p:nvSpPr>
              <p:spPr bwMode="auto">
                <a:xfrm flipV="1">
                  <a:off x="6248400" y="1600200"/>
                  <a:ext cx="228600" cy="152400"/>
                </a:xfrm>
                <a:prstGeom prst="trapezoid">
                  <a:avLst>
                    <a:gd name="adj" fmla="val 57530"/>
                  </a:avLst>
                </a:prstGeom>
                <a:blipFill dpi="0" rotWithShape="1">
                  <a:blip r:embed="rId2" cstate="print"/>
                  <a:srcRect/>
                  <a:tile tx="0" ty="-63500" sx="2000" sy="25000" flip="none" algn="tl"/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itchFamily="49" charset="0"/>
                  </a:endParaRPr>
                </a:p>
              </p:txBody>
            </p:sp>
            <p:cxnSp>
              <p:nvCxnSpPr>
                <p:cNvPr id="181" name="Shape 180"/>
                <p:cNvCxnSpPr>
                  <a:endCxn id="180" idx="2"/>
                </p:cNvCxnSpPr>
                <p:nvPr/>
              </p:nvCxnSpPr>
              <p:spPr bwMode="auto">
                <a:xfrm>
                  <a:off x="6144491" y="1443038"/>
                  <a:ext cx="218209" cy="157162"/>
                </a:xfrm>
                <a:prstGeom prst="bentConnector2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4A7EBB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</p:grpSp>
      <p:grpSp>
        <p:nvGrpSpPr>
          <p:cNvPr id="197" name="Group 196"/>
          <p:cNvGrpSpPr/>
          <p:nvPr/>
        </p:nvGrpSpPr>
        <p:grpSpPr>
          <a:xfrm>
            <a:off x="6172200" y="3429000"/>
            <a:ext cx="1676400" cy="2976562"/>
            <a:chOff x="8458200" y="3429000"/>
            <a:chExt cx="1676400" cy="2976562"/>
          </a:xfrm>
        </p:grpSpPr>
        <p:grpSp>
          <p:nvGrpSpPr>
            <p:cNvPr id="183" name="Group 182"/>
            <p:cNvGrpSpPr/>
            <p:nvPr/>
          </p:nvGrpSpPr>
          <p:grpSpPr>
            <a:xfrm>
              <a:off x="8458200" y="3429000"/>
              <a:ext cx="1676400" cy="600074"/>
              <a:chOff x="4371109" y="4114800"/>
              <a:chExt cx="1676400" cy="600074"/>
            </a:xfrm>
          </p:grpSpPr>
          <p:cxnSp>
            <p:nvCxnSpPr>
              <p:cNvPr id="184" name="Straight Arrow Connector 183"/>
              <p:cNvCxnSpPr/>
              <p:nvPr/>
            </p:nvCxnSpPr>
            <p:spPr>
              <a:xfrm rot="16200000" flipH="1">
                <a:off x="4524322" y="4403453"/>
                <a:ext cx="314325" cy="308517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sp>
            <p:nvSpPr>
              <p:cNvPr id="185" name="TextBox 184"/>
              <p:cNvSpPr txBox="1"/>
              <p:nvPr/>
            </p:nvSpPr>
            <p:spPr>
              <a:xfrm>
                <a:off x="4371109" y="4114800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head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Rounded Rectangle 185"/>
              <p:cNvSpPr/>
              <p:nvPr/>
            </p:nvSpPr>
            <p:spPr>
              <a:xfrm>
                <a:off x="5437909" y="4181475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grpSp>
            <p:nvGrpSpPr>
              <p:cNvPr id="187" name="Group 100"/>
              <p:cNvGrpSpPr/>
              <p:nvPr/>
            </p:nvGrpSpPr>
            <p:grpSpPr>
              <a:xfrm>
                <a:off x="5715000" y="4343400"/>
                <a:ext cx="332509" cy="309562"/>
                <a:chOff x="6144491" y="1443038"/>
                <a:chExt cx="332509" cy="309562"/>
              </a:xfrm>
            </p:grpSpPr>
            <p:sp>
              <p:nvSpPr>
                <p:cNvPr id="188" name="Trapezoid 187"/>
                <p:cNvSpPr/>
                <p:nvPr/>
              </p:nvSpPr>
              <p:spPr bwMode="auto">
                <a:xfrm flipV="1">
                  <a:off x="6248400" y="1600200"/>
                  <a:ext cx="228600" cy="152400"/>
                </a:xfrm>
                <a:prstGeom prst="trapezoid">
                  <a:avLst>
                    <a:gd name="adj" fmla="val 57530"/>
                  </a:avLst>
                </a:prstGeom>
                <a:blipFill dpi="0" rotWithShape="1">
                  <a:blip r:embed="rId2" cstate="print"/>
                  <a:srcRect/>
                  <a:tile tx="0" ty="-63500" sx="2000" sy="25000" flip="none" algn="tl"/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itchFamily="49" charset="0"/>
                  </a:endParaRPr>
                </a:p>
              </p:txBody>
            </p:sp>
            <p:cxnSp>
              <p:nvCxnSpPr>
                <p:cNvPr id="189" name="Shape 188"/>
                <p:cNvCxnSpPr>
                  <a:endCxn id="188" idx="2"/>
                </p:cNvCxnSpPr>
                <p:nvPr/>
              </p:nvCxnSpPr>
              <p:spPr bwMode="auto">
                <a:xfrm>
                  <a:off x="6144491" y="1443038"/>
                  <a:ext cx="218209" cy="157162"/>
                </a:xfrm>
                <a:prstGeom prst="bentConnector2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4A7EBB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  <p:grpSp>
          <p:nvGrpSpPr>
            <p:cNvPr id="190" name="Group 189"/>
            <p:cNvGrpSpPr/>
            <p:nvPr/>
          </p:nvGrpSpPr>
          <p:grpSpPr>
            <a:xfrm>
              <a:off x="8659091" y="5334000"/>
              <a:ext cx="865909" cy="1071562"/>
              <a:chOff x="4419600" y="5410200"/>
              <a:chExt cx="865909" cy="1071562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4419600" y="5410200"/>
                <a:ext cx="5822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head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Rounded Rectangle 191"/>
              <p:cNvSpPr/>
              <p:nvPr/>
            </p:nvSpPr>
            <p:spPr>
              <a:xfrm>
                <a:off x="4731328" y="6010275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cxnSp>
            <p:nvCxnSpPr>
              <p:cNvPr id="193" name="Straight Arrow Connector 192"/>
              <p:cNvCxnSpPr>
                <a:endCxn id="192" idx="0"/>
              </p:cNvCxnSpPr>
              <p:nvPr/>
            </p:nvCxnSpPr>
            <p:spPr>
              <a:xfrm>
                <a:off x="4572000" y="5715000"/>
                <a:ext cx="297874" cy="29527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  <p:grpSp>
            <p:nvGrpSpPr>
              <p:cNvPr id="194" name="Group 109"/>
              <p:cNvGrpSpPr/>
              <p:nvPr/>
            </p:nvGrpSpPr>
            <p:grpSpPr>
              <a:xfrm>
                <a:off x="4953000" y="6172200"/>
                <a:ext cx="332509" cy="309562"/>
                <a:chOff x="6144491" y="1443038"/>
                <a:chExt cx="332509" cy="309562"/>
              </a:xfrm>
            </p:grpSpPr>
            <p:sp>
              <p:nvSpPr>
                <p:cNvPr id="195" name="Trapezoid 194"/>
                <p:cNvSpPr/>
                <p:nvPr/>
              </p:nvSpPr>
              <p:spPr bwMode="auto">
                <a:xfrm flipV="1">
                  <a:off x="6248400" y="1600200"/>
                  <a:ext cx="228600" cy="152400"/>
                </a:xfrm>
                <a:prstGeom prst="trapezoid">
                  <a:avLst>
                    <a:gd name="adj" fmla="val 57530"/>
                  </a:avLst>
                </a:prstGeom>
                <a:blipFill dpi="0" rotWithShape="1">
                  <a:blip r:embed="rId2" cstate="print"/>
                  <a:srcRect/>
                  <a:tile tx="0" ty="-63500" sx="2000" sy="25000" flip="none" algn="tl"/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nsolas" pitchFamily="49" charset="0"/>
                  </a:endParaRPr>
                </a:p>
              </p:txBody>
            </p:sp>
            <p:cxnSp>
              <p:nvCxnSpPr>
                <p:cNvPr id="196" name="Shape 195"/>
                <p:cNvCxnSpPr>
                  <a:endCxn id="195" idx="2"/>
                </p:cNvCxnSpPr>
                <p:nvPr/>
              </p:nvCxnSpPr>
              <p:spPr bwMode="auto">
                <a:xfrm>
                  <a:off x="6144491" y="1443038"/>
                  <a:ext cx="218209" cy="157162"/>
                </a:xfrm>
                <a:prstGeom prst="bentConnector2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4A7EBB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1" animBg="1"/>
      <p:bldP spid="95" grpId="0" animBg="1"/>
      <p:bldP spid="95" grpId="1" animBg="1"/>
      <p:bldP spid="96" grpId="0" animBg="1"/>
      <p:bldP spid="96" grpId="1" animBg="1"/>
      <p:bldP spid="135" grpId="0"/>
      <p:bldP spid="135" grpId="1"/>
      <p:bldP spid="1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make this real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600200"/>
            <a:ext cx="8750300" cy="4525963"/>
          </a:xfrm>
        </p:spPr>
        <p:txBody>
          <a:bodyPr/>
          <a:lstStyle/>
          <a:p>
            <a:r>
              <a:rPr lang="en-US" dirty="0" smtClean="0"/>
              <a:t>Give semantic meaning to the storyboard</a:t>
            </a:r>
          </a:p>
          <a:p>
            <a:pPr lvl="1"/>
            <a:r>
              <a:rPr lang="en-US" dirty="0" smtClean="0"/>
              <a:t>storyboard </a:t>
            </a:r>
            <a:r>
              <a:rPr lang="en-US" dirty="0" smtClean="0"/>
              <a:t>is the link between synthesizer and </a:t>
            </a:r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s</a:t>
            </a:r>
            <a:r>
              <a:rPr lang="en-US" dirty="0" smtClean="0"/>
              <a:t>toryboard is a specification</a:t>
            </a:r>
          </a:p>
          <a:p>
            <a:pPr lvl="1"/>
            <a:r>
              <a:rPr lang="en-US" dirty="0" smtClean="0"/>
              <a:t>s</a:t>
            </a:r>
            <a:r>
              <a:rPr lang="en-US" dirty="0" smtClean="0"/>
              <a:t>toryboard focuses on what is important</a:t>
            </a:r>
          </a:p>
          <a:p>
            <a:r>
              <a:rPr lang="en-US" dirty="0" smtClean="0"/>
              <a:t>Algorithm must exploit storyboard insight</a:t>
            </a:r>
          </a:p>
          <a:p>
            <a:pPr lvl="1"/>
            <a:r>
              <a:rPr lang="en-US" dirty="0" smtClean="0"/>
              <a:t>t</a:t>
            </a:r>
            <a:r>
              <a:rPr lang="en-US" dirty="0" smtClean="0"/>
              <a:t>urn the insights of the storyboard into an abstract domain</a:t>
            </a:r>
          </a:p>
          <a:p>
            <a:pPr lvl="1"/>
            <a:r>
              <a:rPr lang="en-US" dirty="0" smtClean="0"/>
              <a:t>s</a:t>
            </a:r>
            <a:r>
              <a:rPr lang="en-US" dirty="0" smtClean="0"/>
              <a:t>ynthesis algorithm must be able to exploit abstraction</a:t>
            </a:r>
          </a:p>
          <a:p>
            <a:pPr lvl="2"/>
            <a:r>
              <a:rPr lang="en-US" dirty="0" smtClean="0"/>
              <a:t>Saurabh and Sumit have showed us how to do this!</a:t>
            </a:r>
          </a:p>
          <a:p>
            <a:r>
              <a:rPr lang="en-US" dirty="0" smtClean="0"/>
              <a:t>Expand expressiveness and scalability</a:t>
            </a:r>
          </a:p>
          <a:p>
            <a:pPr lvl="1"/>
            <a:r>
              <a:rPr lang="en-US" dirty="0" smtClean="0"/>
              <a:t>some problems are too hard to solve in one shot</a:t>
            </a:r>
          </a:p>
          <a:p>
            <a:pPr lvl="2"/>
            <a:r>
              <a:rPr lang="en-US" dirty="0" smtClean="0"/>
              <a:t>even with abstraction</a:t>
            </a:r>
          </a:p>
          <a:p>
            <a:pPr lvl="1"/>
            <a:r>
              <a:rPr lang="en-US" dirty="0" smtClean="0"/>
              <a:t>h</a:t>
            </a:r>
            <a:r>
              <a:rPr lang="en-US" dirty="0" smtClean="0"/>
              <a:t>ow do we express inductive insight?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Storyboard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181600" y="4867275"/>
            <a:ext cx="685800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987145" y="4867275"/>
            <a:ext cx="685800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51419" y="4867275"/>
            <a:ext cx="277091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398328" y="4867275"/>
            <a:ext cx="277091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640783" y="5024437"/>
            <a:ext cx="346364" cy="10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6" name="Straight Arrow Connector 25"/>
          <p:cNvCxnSpPr>
            <a:endCxn id="20" idx="0"/>
          </p:cNvCxnSpPr>
          <p:nvPr/>
        </p:nvCxnSpPr>
        <p:spPr>
          <a:xfrm rot="16200000" flipH="1">
            <a:off x="5230524" y="4573299"/>
            <a:ext cx="314326" cy="27362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8" name="Rounded Rectangle 27"/>
          <p:cNvSpPr/>
          <p:nvPr/>
        </p:nvSpPr>
        <p:spPr>
          <a:xfrm>
            <a:off x="6774874" y="4867275"/>
            <a:ext cx="277091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428510" y="5024437"/>
            <a:ext cx="346364" cy="10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>
          <a:xfrm>
            <a:off x="7051965" y="5024437"/>
            <a:ext cx="346364" cy="10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7" name="Rounded Rectangle 6"/>
          <p:cNvSpPr/>
          <p:nvPr/>
        </p:nvSpPr>
        <p:spPr>
          <a:xfrm>
            <a:off x="5300217" y="2962275"/>
            <a:ext cx="685800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57563" y="2962275"/>
            <a:ext cx="685800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19056" y="2962275"/>
            <a:ext cx="319668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78268" y="2962275"/>
            <a:ext cx="319668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>
            <a:stCxn id="9" idx="3"/>
            <a:endCxn id="10" idx="1"/>
          </p:cNvCxnSpPr>
          <p:nvPr/>
        </p:nvCxnSpPr>
        <p:spPr>
          <a:xfrm>
            <a:off x="6738724" y="3119437"/>
            <a:ext cx="439544" cy="10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>
            <a:off x="7457978" y="3119437"/>
            <a:ext cx="399585" cy="10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4" name="Straight Arrow Connector 13"/>
          <p:cNvCxnSpPr>
            <a:endCxn id="7" idx="0"/>
          </p:cNvCxnSpPr>
          <p:nvPr/>
        </p:nvCxnSpPr>
        <p:spPr>
          <a:xfrm rot="16200000" flipH="1">
            <a:off x="5354463" y="2673620"/>
            <a:ext cx="314325" cy="26298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57" name="Group 56"/>
          <p:cNvGrpSpPr/>
          <p:nvPr/>
        </p:nvGrpSpPr>
        <p:grpSpPr>
          <a:xfrm>
            <a:off x="5181601" y="2362200"/>
            <a:ext cx="624627" cy="2212777"/>
            <a:chOff x="5181601" y="2362200"/>
            <a:chExt cx="624627" cy="2212777"/>
          </a:xfrm>
        </p:grpSpPr>
        <p:sp>
          <p:nvSpPr>
            <p:cNvPr id="27" name="TextBox 26"/>
            <p:cNvSpPr txBox="1"/>
            <p:nvPr/>
          </p:nvSpPr>
          <p:spPr>
            <a:xfrm>
              <a:off x="5181601" y="42672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24017" y="23622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6824217" y="2286000"/>
            <a:ext cx="277091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grpSp>
        <p:nvGrpSpPr>
          <p:cNvPr id="17" name="Group 106"/>
          <p:cNvGrpSpPr/>
          <p:nvPr/>
        </p:nvGrpSpPr>
        <p:grpSpPr>
          <a:xfrm>
            <a:off x="7052817" y="2447925"/>
            <a:ext cx="332509" cy="309562"/>
            <a:chOff x="6144491" y="1443038"/>
            <a:chExt cx="332509" cy="309562"/>
          </a:xfrm>
        </p:grpSpPr>
        <p:sp>
          <p:nvSpPr>
            <p:cNvPr id="18" name="Trapezoid 17"/>
            <p:cNvSpPr/>
            <p:nvPr/>
          </p:nvSpPr>
          <p:spPr bwMode="auto">
            <a:xfrm flipV="1">
              <a:off x="6248400" y="1600200"/>
              <a:ext cx="228600" cy="152400"/>
            </a:xfrm>
            <a:prstGeom prst="trapezoid">
              <a:avLst>
                <a:gd name="adj" fmla="val 57530"/>
              </a:avLst>
            </a:prstGeom>
            <a:blipFill dpi="0" rotWithShape="1">
              <a:blip r:embed="rId2" cstate="print"/>
              <a:srcRect/>
              <a:tile tx="0" ty="-63500" sx="2000" sy="25000" flip="none" algn="tl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cxnSp>
          <p:nvCxnSpPr>
            <p:cNvPr id="19" name="Shape 18"/>
            <p:cNvCxnSpPr>
              <a:endCxn id="18" idx="2"/>
            </p:cNvCxnSpPr>
            <p:nvPr/>
          </p:nvCxnSpPr>
          <p:spPr bwMode="auto">
            <a:xfrm>
              <a:off x="6144491" y="1443038"/>
              <a:ext cx="218209" cy="15716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31" name="Straight Arrow Connector 30"/>
          <p:cNvCxnSpPr/>
          <p:nvPr/>
        </p:nvCxnSpPr>
        <p:spPr bwMode="auto">
          <a:xfrm rot="5400000">
            <a:off x="6633717" y="3924300"/>
            <a:ext cx="685800" cy="0"/>
          </a:xfrm>
          <a:prstGeom prst="straightConnector1">
            <a:avLst/>
          </a:prstGeom>
          <a:ln w="95250">
            <a:solidFill>
              <a:srgbClr val="CC0000"/>
            </a:solidFill>
            <a:headEnd type="none" w="med" len="med"/>
            <a:tailEnd type="arrow" w="med" len="sm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6200" y="2130147"/>
            <a:ext cx="48768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  <a:latin typeface="+mj-lt"/>
              </a:rPr>
              <a:t>Environment</a:t>
            </a:r>
          </a:p>
          <a:p>
            <a:endParaRPr lang="en-US" dirty="0" smtClean="0"/>
          </a:p>
          <a:p>
            <a:r>
              <a:rPr lang="en-US" dirty="0" err="1" smtClean="0"/>
              <a:t>Env</a:t>
            </a:r>
            <a:r>
              <a:rPr lang="en-US" dirty="0" smtClean="0"/>
              <a:t>{</a:t>
            </a:r>
          </a:p>
          <a:p>
            <a:pPr lvl="1">
              <a:buNone/>
            </a:pPr>
            <a:r>
              <a:rPr lang="en-US" dirty="0" smtClean="0"/>
              <a:t>Node </a:t>
            </a:r>
            <a:r>
              <a:rPr lang="en-US" dirty="0" smtClean="0"/>
              <a:t>head</a:t>
            </a:r>
            <a:r>
              <a:rPr lang="en-US" dirty="0" smtClean="0"/>
              <a:t>,  </a:t>
            </a:r>
            <a:r>
              <a:rPr lang="en-US" dirty="0" err="1" smtClean="0"/>
              <a:t>prev</a:t>
            </a:r>
            <a:r>
              <a:rPr lang="en-US" dirty="0" smtClean="0"/>
              <a:t>,  </a:t>
            </a:r>
            <a:r>
              <a:rPr lang="en-US" dirty="0" err="1" smtClean="0"/>
              <a:t>curr</a:t>
            </a:r>
            <a:r>
              <a:rPr lang="en-US" dirty="0" smtClean="0"/>
              <a:t>; 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 </a:t>
            </a:r>
            <a:endParaRPr lang="en-US" dirty="0" smtClean="0">
              <a:solidFill>
                <a:srgbClr val="00B0F0"/>
              </a:solidFill>
            </a:endParaRPr>
          </a:p>
          <a:p>
            <a:pPr lvl="1">
              <a:buNone/>
            </a:pPr>
            <a:r>
              <a:rPr lang="en-US" dirty="0" smtClean="0"/>
              <a:t>[Node]    a, b, x;  </a:t>
            </a:r>
            <a:endParaRPr lang="en-US" dirty="0" smtClean="0"/>
          </a:p>
          <a:p>
            <a:pPr lvl="1">
              <a:buNone/>
            </a:pPr>
            <a:endParaRPr lang="en-US" dirty="0" smtClean="0">
              <a:solidFill>
                <a:srgbClr val="00B0F0"/>
              </a:solidFill>
            </a:endParaRPr>
          </a:p>
          <a:p>
            <a:pPr lvl="1">
              <a:buNone/>
            </a:pPr>
            <a:r>
              <a:rPr lang="en-US" dirty="0" smtClean="0"/>
              <a:t>[[Node]]  front, back ; </a:t>
            </a:r>
            <a:endParaRPr lang="en-US" dirty="0" smtClean="0">
              <a:solidFill>
                <a:srgbClr val="00B0F0"/>
              </a:solidFill>
            </a:endParaRP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err="1" smtClean="0"/>
              <a:t>front.next</a:t>
            </a:r>
            <a:r>
              <a:rPr lang="en-US" dirty="0" smtClean="0"/>
              <a:t>  = { front, a};</a:t>
            </a:r>
          </a:p>
          <a:p>
            <a:pPr lvl="1">
              <a:buNone/>
            </a:pPr>
            <a:r>
              <a:rPr lang="en-US" dirty="0" err="1" smtClean="0"/>
              <a:t>back.next</a:t>
            </a:r>
            <a:r>
              <a:rPr lang="en-US" dirty="0" smtClean="0"/>
              <a:t> = {back, null</a:t>
            </a:r>
            <a:r>
              <a:rPr lang="en-US" dirty="0" smtClean="0"/>
              <a:t>};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r>
              <a:rPr lang="en-US" dirty="0" smtClean="0"/>
              <a:t>assert front &lt; a &lt; x &lt; b &lt; back;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 bwMode="auto">
          <a:xfrm>
            <a:off x="609600" y="3096064"/>
            <a:ext cx="3124200" cy="304800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607252" y="3629464"/>
            <a:ext cx="3124200" cy="304800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38" name="Rounded Rectangle 37"/>
          <p:cNvSpPr/>
          <p:nvPr/>
        </p:nvSpPr>
        <p:spPr bwMode="auto">
          <a:xfrm>
            <a:off x="609600" y="4176932"/>
            <a:ext cx="3124200" cy="304800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39" name="Rounded Rectangle 38"/>
          <p:cNvSpPr/>
          <p:nvPr/>
        </p:nvSpPr>
        <p:spPr bwMode="auto">
          <a:xfrm>
            <a:off x="533400" y="4724400"/>
            <a:ext cx="3505200" cy="609600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5181600" y="2962275"/>
            <a:ext cx="3491345" cy="2219325"/>
            <a:chOff x="5181600" y="2962275"/>
            <a:chExt cx="3491345" cy="2219325"/>
          </a:xfrm>
        </p:grpSpPr>
        <p:cxnSp>
          <p:nvCxnSpPr>
            <p:cNvPr id="24" name="Straight Arrow Connector 23"/>
            <p:cNvCxnSpPr>
              <a:stCxn id="20" idx="3"/>
              <a:endCxn id="22" idx="1"/>
            </p:cNvCxnSpPr>
            <p:nvPr/>
          </p:nvCxnSpPr>
          <p:spPr>
            <a:xfrm>
              <a:off x="5867400" y="5024438"/>
              <a:ext cx="28401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1" name="Straight Arrow Connector 10"/>
            <p:cNvCxnSpPr>
              <a:stCxn id="7" idx="3"/>
              <a:endCxn id="9" idx="1"/>
            </p:cNvCxnSpPr>
            <p:nvPr/>
          </p:nvCxnSpPr>
          <p:spPr>
            <a:xfrm>
              <a:off x="5986017" y="3119438"/>
              <a:ext cx="43303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hape 40"/>
            <p:cNvCxnSpPr>
              <a:stCxn id="20" idx="2"/>
              <a:endCxn id="20" idx="1"/>
            </p:cNvCxnSpPr>
            <p:nvPr/>
          </p:nvCxnSpPr>
          <p:spPr bwMode="auto">
            <a:xfrm rot="5400000" flipH="1">
              <a:off x="5274469" y="4931569"/>
              <a:ext cx="157162" cy="342900"/>
            </a:xfrm>
            <a:prstGeom prst="curvedConnector4">
              <a:avLst>
                <a:gd name="adj1" fmla="val -145455"/>
                <a:gd name="adj2" fmla="val 166667"/>
              </a:avLst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Shape 41"/>
            <p:cNvCxnSpPr>
              <a:stCxn id="7" idx="2"/>
              <a:endCxn id="7" idx="1"/>
            </p:cNvCxnSpPr>
            <p:nvPr/>
          </p:nvCxnSpPr>
          <p:spPr bwMode="auto">
            <a:xfrm rot="5400000" flipH="1">
              <a:off x="5393086" y="3026569"/>
              <a:ext cx="157162" cy="342900"/>
            </a:xfrm>
            <a:prstGeom prst="curvedConnector4">
              <a:avLst>
                <a:gd name="adj1" fmla="val -145455"/>
                <a:gd name="adj2" fmla="val 166667"/>
              </a:avLst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hape 44"/>
            <p:cNvCxnSpPr>
              <a:stCxn id="21" idx="3"/>
              <a:endCxn id="21" idx="0"/>
            </p:cNvCxnSpPr>
            <p:nvPr/>
          </p:nvCxnSpPr>
          <p:spPr bwMode="auto">
            <a:xfrm flipH="1" flipV="1">
              <a:off x="8330045" y="4867275"/>
              <a:ext cx="342900" cy="157163"/>
            </a:xfrm>
            <a:prstGeom prst="curvedConnector4">
              <a:avLst>
                <a:gd name="adj1" fmla="val -66667"/>
                <a:gd name="adj2" fmla="val 245454"/>
              </a:avLst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hape 45"/>
            <p:cNvCxnSpPr>
              <a:stCxn id="8" idx="3"/>
              <a:endCxn id="8" idx="0"/>
            </p:cNvCxnSpPr>
            <p:nvPr/>
          </p:nvCxnSpPr>
          <p:spPr bwMode="auto">
            <a:xfrm flipH="1" flipV="1">
              <a:off x="8200463" y="2962275"/>
              <a:ext cx="342900" cy="157163"/>
            </a:xfrm>
            <a:prstGeom prst="curvedConnector4">
              <a:avLst>
                <a:gd name="adj1" fmla="val -66667"/>
                <a:gd name="adj2" fmla="val 245454"/>
              </a:avLst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6" name="Group 55"/>
          <p:cNvGrpSpPr/>
          <p:nvPr/>
        </p:nvGrpSpPr>
        <p:grpSpPr>
          <a:xfrm>
            <a:off x="5180641" y="2373291"/>
            <a:ext cx="624627" cy="2212777"/>
            <a:chOff x="5334001" y="1905000"/>
            <a:chExt cx="624627" cy="2212777"/>
          </a:xfrm>
        </p:grpSpPr>
        <p:sp>
          <p:nvSpPr>
            <p:cNvPr id="54" name="TextBox 53"/>
            <p:cNvSpPr txBox="1"/>
            <p:nvPr/>
          </p:nvSpPr>
          <p:spPr>
            <a:xfrm>
              <a:off x="5334001" y="38100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376417" y="19050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157233" y="2286000"/>
            <a:ext cx="1520986" cy="2895600"/>
            <a:chOff x="6157233" y="2286000"/>
            <a:chExt cx="1520986" cy="2895600"/>
          </a:xfrm>
        </p:grpSpPr>
        <p:sp>
          <p:nvSpPr>
            <p:cNvPr id="58" name="Rounded Rectangle 57"/>
            <p:cNvSpPr/>
            <p:nvPr/>
          </p:nvSpPr>
          <p:spPr>
            <a:xfrm>
              <a:off x="6157233" y="4867275"/>
              <a:ext cx="277091" cy="31432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781800" y="4867072"/>
              <a:ext cx="277091" cy="31432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7401128" y="4867072"/>
              <a:ext cx="277091" cy="31432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415392" y="2962275"/>
              <a:ext cx="329184" cy="31432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7180568" y="2962072"/>
              <a:ext cx="329184" cy="31432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6828965" y="2286000"/>
              <a:ext cx="277091" cy="31432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181600" y="2962275"/>
            <a:ext cx="3491484" cy="2219325"/>
            <a:chOff x="5181600" y="2962275"/>
            <a:chExt cx="3491484" cy="2219325"/>
          </a:xfrm>
        </p:grpSpPr>
        <p:sp>
          <p:nvSpPr>
            <p:cNvPr id="71" name="Rounded Rectangle 70"/>
            <p:cNvSpPr/>
            <p:nvPr/>
          </p:nvSpPr>
          <p:spPr>
            <a:xfrm>
              <a:off x="5303520" y="2962656"/>
              <a:ext cx="685800" cy="31432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7857744" y="2962275"/>
              <a:ext cx="685800" cy="31432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5181600" y="4867275"/>
              <a:ext cx="685800" cy="31432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7987284" y="4866894"/>
              <a:ext cx="685800" cy="31432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181600" y="2962275"/>
            <a:ext cx="3491345" cy="2219325"/>
            <a:chOff x="5181600" y="2962275"/>
            <a:chExt cx="3491345" cy="2219325"/>
          </a:xfrm>
        </p:grpSpPr>
        <p:cxnSp>
          <p:nvCxnSpPr>
            <p:cNvPr id="79" name="Straight Arrow Connector 78"/>
            <p:cNvCxnSpPr/>
            <p:nvPr/>
          </p:nvCxnSpPr>
          <p:spPr>
            <a:xfrm>
              <a:off x="5867400" y="5024438"/>
              <a:ext cx="284019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80" name="Straight Arrow Connector 79"/>
            <p:cNvCxnSpPr/>
            <p:nvPr/>
          </p:nvCxnSpPr>
          <p:spPr>
            <a:xfrm>
              <a:off x="5986017" y="3119438"/>
              <a:ext cx="433039" cy="1588"/>
            </a:xfrm>
            <a:prstGeom prst="straightConnector1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tailEnd type="arrow"/>
            </a:ln>
            <a:effectLst/>
          </p:spPr>
        </p:cxnSp>
        <p:cxnSp>
          <p:nvCxnSpPr>
            <p:cNvPr id="81" name="Shape 80"/>
            <p:cNvCxnSpPr/>
            <p:nvPr/>
          </p:nvCxnSpPr>
          <p:spPr bwMode="auto">
            <a:xfrm rot="5400000" flipH="1">
              <a:off x="5274469" y="4931569"/>
              <a:ext cx="157162" cy="342900"/>
            </a:xfrm>
            <a:prstGeom prst="curvedConnector4">
              <a:avLst>
                <a:gd name="adj1" fmla="val -145455"/>
                <a:gd name="adj2" fmla="val 166667"/>
              </a:avLst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2" name="Shape 81"/>
            <p:cNvCxnSpPr/>
            <p:nvPr/>
          </p:nvCxnSpPr>
          <p:spPr bwMode="auto">
            <a:xfrm rot="5400000" flipH="1">
              <a:off x="5393086" y="3026569"/>
              <a:ext cx="157162" cy="342900"/>
            </a:xfrm>
            <a:prstGeom prst="curvedConnector4">
              <a:avLst>
                <a:gd name="adj1" fmla="val -145455"/>
                <a:gd name="adj2" fmla="val 166667"/>
              </a:avLst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3" name="Shape 82"/>
            <p:cNvCxnSpPr/>
            <p:nvPr/>
          </p:nvCxnSpPr>
          <p:spPr bwMode="auto">
            <a:xfrm flipH="1" flipV="1">
              <a:off x="8330045" y="4867275"/>
              <a:ext cx="342900" cy="157163"/>
            </a:xfrm>
            <a:prstGeom prst="curvedConnector4">
              <a:avLst>
                <a:gd name="adj1" fmla="val -66667"/>
                <a:gd name="adj2" fmla="val 245454"/>
              </a:avLst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4" name="Shape 83"/>
            <p:cNvCxnSpPr/>
            <p:nvPr/>
          </p:nvCxnSpPr>
          <p:spPr bwMode="auto">
            <a:xfrm flipH="1" flipV="1">
              <a:off x="8200463" y="2962275"/>
              <a:ext cx="342900" cy="157163"/>
            </a:xfrm>
            <a:prstGeom prst="curvedConnector4">
              <a:avLst>
                <a:gd name="adj1" fmla="val -66667"/>
                <a:gd name="adj2" fmla="val 245454"/>
              </a:avLst>
            </a:prstGeom>
            <a:solidFill>
              <a:schemeClr val="accent1"/>
            </a:solidFill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Storyboard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5181600" y="4867275"/>
            <a:ext cx="685800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987145" y="4867275"/>
            <a:ext cx="685800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151419" y="4867275"/>
            <a:ext cx="277091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7398328" y="4867275"/>
            <a:ext cx="277091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7640783" y="5024437"/>
            <a:ext cx="346364" cy="10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6" name="Straight Arrow Connector 25"/>
          <p:cNvCxnSpPr>
            <a:endCxn id="20" idx="0"/>
          </p:cNvCxnSpPr>
          <p:nvPr/>
        </p:nvCxnSpPr>
        <p:spPr>
          <a:xfrm rot="16200000" flipH="1">
            <a:off x="5230524" y="4573299"/>
            <a:ext cx="314326" cy="27362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8" name="Rounded Rectangle 27"/>
          <p:cNvSpPr/>
          <p:nvPr/>
        </p:nvSpPr>
        <p:spPr>
          <a:xfrm>
            <a:off x="6774874" y="4867275"/>
            <a:ext cx="277091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428510" y="5024437"/>
            <a:ext cx="346364" cy="10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30" name="Straight Arrow Connector 29"/>
          <p:cNvCxnSpPr/>
          <p:nvPr/>
        </p:nvCxnSpPr>
        <p:spPr>
          <a:xfrm>
            <a:off x="7051965" y="5024437"/>
            <a:ext cx="346364" cy="10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7" name="Rounded Rectangle 6"/>
          <p:cNvSpPr/>
          <p:nvPr/>
        </p:nvSpPr>
        <p:spPr>
          <a:xfrm>
            <a:off x="5300217" y="2962275"/>
            <a:ext cx="685800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857563" y="2962275"/>
            <a:ext cx="685800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19056" y="2962275"/>
            <a:ext cx="319668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178268" y="2962275"/>
            <a:ext cx="319668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>
            <a:stCxn id="9" idx="3"/>
            <a:endCxn id="10" idx="1"/>
          </p:cNvCxnSpPr>
          <p:nvPr/>
        </p:nvCxnSpPr>
        <p:spPr>
          <a:xfrm>
            <a:off x="6738724" y="3119437"/>
            <a:ext cx="439544" cy="10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>
          <a:xfrm>
            <a:off x="7457978" y="3119437"/>
            <a:ext cx="399585" cy="1092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4" name="Straight Arrow Connector 13"/>
          <p:cNvCxnSpPr>
            <a:endCxn id="7" idx="0"/>
          </p:cNvCxnSpPr>
          <p:nvPr/>
        </p:nvCxnSpPr>
        <p:spPr>
          <a:xfrm rot="16200000" flipH="1">
            <a:off x="5354463" y="2673620"/>
            <a:ext cx="314325" cy="262983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grpSp>
        <p:nvGrpSpPr>
          <p:cNvPr id="3" name="Group 56"/>
          <p:cNvGrpSpPr/>
          <p:nvPr/>
        </p:nvGrpSpPr>
        <p:grpSpPr>
          <a:xfrm>
            <a:off x="5181601" y="2362200"/>
            <a:ext cx="624627" cy="2212777"/>
            <a:chOff x="5181601" y="2362200"/>
            <a:chExt cx="624627" cy="2212777"/>
          </a:xfrm>
        </p:grpSpPr>
        <p:sp>
          <p:nvSpPr>
            <p:cNvPr id="27" name="TextBox 26"/>
            <p:cNvSpPr txBox="1"/>
            <p:nvPr/>
          </p:nvSpPr>
          <p:spPr>
            <a:xfrm>
              <a:off x="5181601" y="42672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24017" y="23622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6824217" y="2286000"/>
            <a:ext cx="277091" cy="31432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grpSp>
        <p:nvGrpSpPr>
          <p:cNvPr id="4" name="Group 106"/>
          <p:cNvGrpSpPr/>
          <p:nvPr/>
        </p:nvGrpSpPr>
        <p:grpSpPr>
          <a:xfrm>
            <a:off x="7052817" y="2447925"/>
            <a:ext cx="332509" cy="309562"/>
            <a:chOff x="6144491" y="1443038"/>
            <a:chExt cx="332509" cy="309562"/>
          </a:xfrm>
        </p:grpSpPr>
        <p:sp>
          <p:nvSpPr>
            <p:cNvPr id="18" name="Trapezoid 17"/>
            <p:cNvSpPr/>
            <p:nvPr/>
          </p:nvSpPr>
          <p:spPr bwMode="auto">
            <a:xfrm flipV="1">
              <a:off x="6248400" y="1600200"/>
              <a:ext cx="228600" cy="152400"/>
            </a:xfrm>
            <a:prstGeom prst="trapezoid">
              <a:avLst>
                <a:gd name="adj" fmla="val 57530"/>
              </a:avLst>
            </a:prstGeom>
            <a:blipFill dpi="0" rotWithShape="1">
              <a:blip r:embed="rId2" cstate="print"/>
              <a:srcRect/>
              <a:tile tx="0" ty="-63500" sx="2000" sy="25000" flip="none" algn="tl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cxnSp>
          <p:nvCxnSpPr>
            <p:cNvPr id="19" name="Shape 18"/>
            <p:cNvCxnSpPr>
              <a:endCxn id="18" idx="2"/>
            </p:cNvCxnSpPr>
            <p:nvPr/>
          </p:nvCxnSpPr>
          <p:spPr bwMode="auto">
            <a:xfrm>
              <a:off x="6144491" y="1443038"/>
              <a:ext cx="218209" cy="15716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cxnSp>
        <p:nvCxnSpPr>
          <p:cNvPr id="31" name="Straight Arrow Connector 30"/>
          <p:cNvCxnSpPr/>
          <p:nvPr/>
        </p:nvCxnSpPr>
        <p:spPr bwMode="auto">
          <a:xfrm rot="5400000">
            <a:off x="6633717" y="3924300"/>
            <a:ext cx="685800" cy="0"/>
          </a:xfrm>
          <a:prstGeom prst="straightConnector1">
            <a:avLst/>
          </a:prstGeom>
          <a:ln w="95250">
            <a:solidFill>
              <a:srgbClr val="CC0000"/>
            </a:solidFill>
            <a:headEnd type="none" w="med" len="med"/>
            <a:tailEnd type="arrow" w="med" len="sm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6200" y="1905000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  <a:latin typeface="+mj-lt"/>
              </a:rPr>
              <a:t>Scenario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Start {</a:t>
            </a:r>
          </a:p>
          <a:p>
            <a:pPr>
              <a:buNone/>
            </a:pPr>
            <a:r>
              <a:rPr lang="en-US" dirty="0" smtClean="0"/>
              <a:t>     head </a:t>
            </a:r>
            <a:r>
              <a:rPr lang="en-US" dirty="0" smtClean="0"/>
              <a:t>  = </a:t>
            </a:r>
            <a:r>
              <a:rPr lang="en-US" dirty="0" smtClean="0"/>
              <a:t>front;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a.next</a:t>
            </a:r>
            <a:r>
              <a:rPr lang="en-US" dirty="0" smtClean="0"/>
              <a:t> </a:t>
            </a:r>
            <a:r>
              <a:rPr lang="en-US" dirty="0" smtClean="0"/>
              <a:t>= b;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b.next</a:t>
            </a:r>
            <a:r>
              <a:rPr lang="en-US" dirty="0" smtClean="0"/>
              <a:t> </a:t>
            </a:r>
            <a:r>
              <a:rPr lang="en-US" dirty="0" smtClean="0"/>
              <a:t>= back;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End{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smtClean="0"/>
              <a:t> head   = </a:t>
            </a:r>
            <a:r>
              <a:rPr lang="en-US" dirty="0" smtClean="0"/>
              <a:t>front;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a.next</a:t>
            </a:r>
            <a:r>
              <a:rPr lang="en-US" dirty="0" smtClean="0"/>
              <a:t> </a:t>
            </a:r>
            <a:r>
              <a:rPr lang="en-US" dirty="0" smtClean="0"/>
              <a:t>= x;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x.next</a:t>
            </a:r>
            <a:r>
              <a:rPr lang="en-US" dirty="0" smtClean="0"/>
              <a:t> </a:t>
            </a:r>
            <a:r>
              <a:rPr lang="en-US" dirty="0" smtClean="0"/>
              <a:t>= b; </a:t>
            </a:r>
          </a:p>
          <a:p>
            <a:pPr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b.next</a:t>
            </a:r>
            <a:r>
              <a:rPr lang="en-US" dirty="0" smtClean="0"/>
              <a:t> </a:t>
            </a:r>
            <a:r>
              <a:rPr lang="en-US" dirty="0" smtClean="0"/>
              <a:t>= back;</a:t>
            </a:r>
          </a:p>
          <a:p>
            <a:pPr>
              <a:buNone/>
            </a:pPr>
            <a:r>
              <a:rPr lang="en-US" dirty="0" smtClean="0"/>
              <a:t>}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grpSp>
        <p:nvGrpSpPr>
          <p:cNvPr id="5" name="Group 76"/>
          <p:cNvGrpSpPr/>
          <p:nvPr/>
        </p:nvGrpSpPr>
        <p:grpSpPr>
          <a:xfrm>
            <a:off x="5181600" y="2962275"/>
            <a:ext cx="3491345" cy="2219325"/>
            <a:chOff x="5181600" y="2962275"/>
            <a:chExt cx="3491345" cy="2219325"/>
          </a:xfrm>
        </p:grpSpPr>
        <p:cxnSp>
          <p:nvCxnSpPr>
            <p:cNvPr id="24" name="Straight Arrow Connector 23"/>
            <p:cNvCxnSpPr>
              <a:stCxn id="20" idx="3"/>
              <a:endCxn id="22" idx="1"/>
            </p:cNvCxnSpPr>
            <p:nvPr/>
          </p:nvCxnSpPr>
          <p:spPr>
            <a:xfrm>
              <a:off x="5867400" y="5024438"/>
              <a:ext cx="28401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1" name="Straight Arrow Connector 10"/>
            <p:cNvCxnSpPr>
              <a:stCxn id="7" idx="3"/>
              <a:endCxn id="9" idx="1"/>
            </p:cNvCxnSpPr>
            <p:nvPr/>
          </p:nvCxnSpPr>
          <p:spPr>
            <a:xfrm>
              <a:off x="5986017" y="3119438"/>
              <a:ext cx="43303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1" name="Shape 40"/>
            <p:cNvCxnSpPr>
              <a:stCxn id="20" idx="2"/>
              <a:endCxn id="20" idx="1"/>
            </p:cNvCxnSpPr>
            <p:nvPr/>
          </p:nvCxnSpPr>
          <p:spPr bwMode="auto">
            <a:xfrm rot="5400000" flipH="1">
              <a:off x="5274469" y="4931569"/>
              <a:ext cx="157162" cy="342900"/>
            </a:xfrm>
            <a:prstGeom prst="curvedConnector4">
              <a:avLst>
                <a:gd name="adj1" fmla="val -145455"/>
                <a:gd name="adj2" fmla="val 166667"/>
              </a:avLst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2" name="Shape 41"/>
            <p:cNvCxnSpPr>
              <a:stCxn id="7" idx="2"/>
              <a:endCxn id="7" idx="1"/>
            </p:cNvCxnSpPr>
            <p:nvPr/>
          </p:nvCxnSpPr>
          <p:spPr bwMode="auto">
            <a:xfrm rot="5400000" flipH="1">
              <a:off x="5393086" y="3026569"/>
              <a:ext cx="157162" cy="342900"/>
            </a:xfrm>
            <a:prstGeom prst="curvedConnector4">
              <a:avLst>
                <a:gd name="adj1" fmla="val -145455"/>
                <a:gd name="adj2" fmla="val 166667"/>
              </a:avLst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5" name="Shape 44"/>
            <p:cNvCxnSpPr>
              <a:stCxn id="21" idx="3"/>
              <a:endCxn id="21" idx="0"/>
            </p:cNvCxnSpPr>
            <p:nvPr/>
          </p:nvCxnSpPr>
          <p:spPr bwMode="auto">
            <a:xfrm flipH="1" flipV="1">
              <a:off x="8330045" y="4867275"/>
              <a:ext cx="342900" cy="157163"/>
            </a:xfrm>
            <a:prstGeom prst="curvedConnector4">
              <a:avLst>
                <a:gd name="adj1" fmla="val -66667"/>
                <a:gd name="adj2" fmla="val 245454"/>
              </a:avLst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6" name="Shape 45"/>
            <p:cNvCxnSpPr>
              <a:stCxn id="8" idx="3"/>
              <a:endCxn id="8" idx="0"/>
            </p:cNvCxnSpPr>
            <p:nvPr/>
          </p:nvCxnSpPr>
          <p:spPr bwMode="auto">
            <a:xfrm flipH="1" flipV="1">
              <a:off x="8200463" y="2962275"/>
              <a:ext cx="342900" cy="157163"/>
            </a:xfrm>
            <a:prstGeom prst="curvedConnector4">
              <a:avLst>
                <a:gd name="adj1" fmla="val -66667"/>
                <a:gd name="adj2" fmla="val 245454"/>
              </a:avLst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</a:t>
            </a:r>
            <a:r>
              <a:rPr lang="en-US" dirty="0" smtClean="0">
                <a:sym typeface="Wingdings" pitchFamily="2" charset="2"/>
              </a:rPr>
              <a:t></a:t>
            </a:r>
            <a:r>
              <a:rPr lang="en-US" dirty="0" smtClean="0"/>
              <a:t> Abstract Domain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6200" y="1905000"/>
            <a:ext cx="4572000" cy="43396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  <a:latin typeface="+mj-lt"/>
              </a:rPr>
              <a:t>Scenario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Start {</a:t>
            </a:r>
          </a:p>
          <a:p>
            <a:pPr>
              <a:buNone/>
            </a:pPr>
            <a:r>
              <a:rPr lang="en-US" dirty="0" smtClean="0"/>
              <a:t>     head </a:t>
            </a:r>
            <a:r>
              <a:rPr lang="en-US" dirty="0" smtClean="0"/>
              <a:t>  = </a:t>
            </a:r>
            <a:r>
              <a:rPr lang="en-US" dirty="0" smtClean="0"/>
              <a:t>front;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a.next</a:t>
            </a:r>
            <a:r>
              <a:rPr lang="en-US" dirty="0" smtClean="0"/>
              <a:t> </a:t>
            </a:r>
            <a:r>
              <a:rPr lang="en-US" dirty="0" smtClean="0"/>
              <a:t>= b;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b.next</a:t>
            </a:r>
            <a:r>
              <a:rPr lang="en-US" dirty="0" smtClean="0"/>
              <a:t> </a:t>
            </a:r>
            <a:r>
              <a:rPr lang="en-US" dirty="0" smtClean="0"/>
              <a:t>= back;</a:t>
            </a:r>
          </a:p>
          <a:p>
            <a:pPr>
              <a:buNone/>
            </a:pPr>
            <a:r>
              <a:rPr lang="en-US" dirty="0" smtClean="0"/>
              <a:t>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End{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   </a:t>
            </a:r>
            <a:r>
              <a:rPr lang="en-US" dirty="0" smtClean="0"/>
              <a:t> head   = </a:t>
            </a:r>
            <a:r>
              <a:rPr lang="en-US" dirty="0" smtClean="0"/>
              <a:t>front;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a.next</a:t>
            </a:r>
            <a:r>
              <a:rPr lang="en-US" dirty="0" smtClean="0"/>
              <a:t> </a:t>
            </a:r>
            <a:r>
              <a:rPr lang="en-US" dirty="0" smtClean="0"/>
              <a:t>= x; 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x.next</a:t>
            </a:r>
            <a:r>
              <a:rPr lang="en-US" dirty="0" smtClean="0"/>
              <a:t> </a:t>
            </a:r>
            <a:r>
              <a:rPr lang="en-US" dirty="0" smtClean="0"/>
              <a:t>= b; </a:t>
            </a:r>
          </a:p>
          <a:p>
            <a:pPr>
              <a:buNone/>
            </a:pPr>
            <a:r>
              <a:rPr lang="en-US" dirty="0" smtClean="0"/>
              <a:t>     </a:t>
            </a:r>
            <a:r>
              <a:rPr lang="en-US" dirty="0" err="1" smtClean="0"/>
              <a:t>b.next</a:t>
            </a:r>
            <a:r>
              <a:rPr lang="en-US" dirty="0" smtClean="0"/>
              <a:t> </a:t>
            </a:r>
            <a:r>
              <a:rPr lang="en-US" dirty="0" smtClean="0"/>
              <a:t>= back;</a:t>
            </a:r>
          </a:p>
          <a:p>
            <a:pPr>
              <a:buNone/>
            </a:pPr>
            <a:r>
              <a:rPr lang="en-US" dirty="0" smtClean="0"/>
              <a:t>}</a:t>
            </a: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35" name="Rectangle 34"/>
          <p:cNvSpPr/>
          <p:nvPr/>
        </p:nvSpPr>
        <p:spPr>
          <a:xfrm>
            <a:off x="4572000" y="1905000"/>
            <a:ext cx="4572000" cy="40626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u="sng" dirty="0" smtClean="0">
                <a:solidFill>
                  <a:srgbClr val="C00000"/>
                </a:solidFill>
                <a:latin typeface="+mj-lt"/>
              </a:rPr>
              <a:t>Predicate Abstraction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head = {       ,   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a.next</a:t>
            </a:r>
            <a:r>
              <a:rPr lang="en-US" dirty="0" smtClean="0"/>
              <a:t> = {   ,   ,   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b.next</a:t>
            </a:r>
            <a:r>
              <a:rPr lang="en-US" dirty="0" smtClean="0"/>
              <a:t> = {      ,   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/>
              <a:t>x.next</a:t>
            </a:r>
            <a:r>
              <a:rPr lang="en-US" dirty="0" smtClean="0"/>
              <a:t> = {    ,    }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cur = {                         }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prev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r>
              <a:rPr lang="en-US" dirty="0" smtClean="0"/>
              <a:t>{                         }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36" name="Rounded Rectangle 35"/>
          <p:cNvSpPr>
            <a:spLocks noChangeAspect="1"/>
          </p:cNvSpPr>
          <p:nvPr/>
        </p:nvSpPr>
        <p:spPr>
          <a:xfrm>
            <a:off x="5831541" y="2631141"/>
            <a:ext cx="548640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>
            <a:spLocks noChangeAspect="1"/>
          </p:cNvSpPr>
          <p:nvPr/>
        </p:nvSpPr>
        <p:spPr>
          <a:xfrm>
            <a:off x="7604760" y="4814047"/>
            <a:ext cx="548640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ounded Rectangle 37"/>
          <p:cNvSpPr>
            <a:spLocks noChangeAspect="1"/>
          </p:cNvSpPr>
          <p:nvPr/>
        </p:nvSpPr>
        <p:spPr>
          <a:xfrm>
            <a:off x="6346772" y="4814047"/>
            <a:ext cx="255734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ounded Rectangle 38"/>
          <p:cNvSpPr>
            <a:spLocks noChangeAspect="1"/>
          </p:cNvSpPr>
          <p:nvPr/>
        </p:nvSpPr>
        <p:spPr>
          <a:xfrm>
            <a:off x="6006298" y="4267200"/>
            <a:ext cx="255734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ounded Rectangle 42"/>
          <p:cNvSpPr>
            <a:spLocks noChangeAspect="1"/>
          </p:cNvSpPr>
          <p:nvPr/>
        </p:nvSpPr>
        <p:spPr>
          <a:xfrm>
            <a:off x="5979459" y="3151094"/>
            <a:ext cx="255734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ounded Rectangle 43"/>
          <p:cNvSpPr>
            <a:spLocks noChangeAspect="1"/>
          </p:cNvSpPr>
          <p:nvPr/>
        </p:nvSpPr>
        <p:spPr>
          <a:xfrm>
            <a:off x="6506339" y="3164541"/>
            <a:ext cx="221673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sp>
        <p:nvSpPr>
          <p:cNvPr id="47" name="Rounded Rectangle 46"/>
          <p:cNvSpPr>
            <a:spLocks noChangeAspect="1"/>
          </p:cNvSpPr>
          <p:nvPr/>
        </p:nvSpPr>
        <p:spPr>
          <a:xfrm>
            <a:off x="5992906" y="3706906"/>
            <a:ext cx="548640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8" name="Group 106"/>
          <p:cNvGrpSpPr/>
          <p:nvPr/>
        </p:nvGrpSpPr>
        <p:grpSpPr>
          <a:xfrm>
            <a:off x="6629400" y="2554941"/>
            <a:ext cx="332509" cy="309562"/>
            <a:chOff x="6144491" y="1443038"/>
            <a:chExt cx="332509" cy="309562"/>
          </a:xfrm>
        </p:grpSpPr>
        <p:sp>
          <p:nvSpPr>
            <p:cNvPr id="49" name="Trapezoid 48"/>
            <p:cNvSpPr/>
            <p:nvPr/>
          </p:nvSpPr>
          <p:spPr bwMode="auto">
            <a:xfrm flipV="1">
              <a:off x="6248400" y="1600200"/>
              <a:ext cx="228600" cy="152400"/>
            </a:xfrm>
            <a:prstGeom prst="trapezoid">
              <a:avLst>
                <a:gd name="adj" fmla="val 57530"/>
              </a:avLst>
            </a:prstGeom>
            <a:blipFill dpi="0" rotWithShape="1">
              <a:blip r:embed="rId2" cstate="print"/>
              <a:srcRect/>
              <a:tile tx="0" ty="-63500" sx="2000" sy="25000" flip="none" algn="tl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cxnSp>
          <p:nvCxnSpPr>
            <p:cNvPr id="50" name="Shape 49"/>
            <p:cNvCxnSpPr>
              <a:endCxn id="49" idx="2"/>
            </p:cNvCxnSpPr>
            <p:nvPr/>
          </p:nvCxnSpPr>
          <p:spPr bwMode="auto">
            <a:xfrm>
              <a:off x="6144491" y="1443038"/>
              <a:ext cx="218209" cy="15716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1" name="Group 106"/>
          <p:cNvGrpSpPr/>
          <p:nvPr/>
        </p:nvGrpSpPr>
        <p:grpSpPr>
          <a:xfrm>
            <a:off x="6934200" y="3119438"/>
            <a:ext cx="332509" cy="309562"/>
            <a:chOff x="6144491" y="1443038"/>
            <a:chExt cx="332509" cy="309562"/>
          </a:xfrm>
        </p:grpSpPr>
        <p:sp>
          <p:nvSpPr>
            <p:cNvPr id="52" name="Trapezoid 51"/>
            <p:cNvSpPr/>
            <p:nvPr/>
          </p:nvSpPr>
          <p:spPr bwMode="auto">
            <a:xfrm flipV="1">
              <a:off x="6248400" y="1600200"/>
              <a:ext cx="228600" cy="152400"/>
            </a:xfrm>
            <a:prstGeom prst="trapezoid">
              <a:avLst>
                <a:gd name="adj" fmla="val 57530"/>
              </a:avLst>
            </a:prstGeom>
            <a:blipFill dpi="0" rotWithShape="1">
              <a:blip r:embed="rId2" cstate="print"/>
              <a:srcRect/>
              <a:tile tx="0" ty="-63500" sx="2000" sy="25000" flip="none" algn="tl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cxnSp>
          <p:nvCxnSpPr>
            <p:cNvPr id="53" name="Shape 52"/>
            <p:cNvCxnSpPr>
              <a:endCxn id="52" idx="2"/>
            </p:cNvCxnSpPr>
            <p:nvPr/>
          </p:nvCxnSpPr>
          <p:spPr bwMode="auto">
            <a:xfrm>
              <a:off x="6144491" y="1443038"/>
              <a:ext cx="218209" cy="15716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4" name="Group 106"/>
          <p:cNvGrpSpPr/>
          <p:nvPr/>
        </p:nvGrpSpPr>
        <p:grpSpPr>
          <a:xfrm>
            <a:off x="6754091" y="3652838"/>
            <a:ext cx="332509" cy="309562"/>
            <a:chOff x="6144491" y="1443038"/>
            <a:chExt cx="332509" cy="309562"/>
          </a:xfrm>
        </p:grpSpPr>
        <p:sp>
          <p:nvSpPr>
            <p:cNvPr id="55" name="Trapezoid 54"/>
            <p:cNvSpPr/>
            <p:nvPr/>
          </p:nvSpPr>
          <p:spPr bwMode="auto">
            <a:xfrm flipV="1">
              <a:off x="6248400" y="1600200"/>
              <a:ext cx="228600" cy="152400"/>
            </a:xfrm>
            <a:prstGeom prst="trapezoid">
              <a:avLst>
                <a:gd name="adj" fmla="val 57530"/>
              </a:avLst>
            </a:prstGeom>
            <a:blipFill dpi="0" rotWithShape="1">
              <a:blip r:embed="rId2" cstate="print"/>
              <a:srcRect/>
              <a:tile tx="0" ty="-63500" sx="2000" sy="25000" flip="none" algn="tl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cxnSp>
          <p:nvCxnSpPr>
            <p:cNvPr id="56" name="Shape 55"/>
            <p:cNvCxnSpPr>
              <a:endCxn id="55" idx="2"/>
            </p:cNvCxnSpPr>
            <p:nvPr/>
          </p:nvCxnSpPr>
          <p:spPr bwMode="auto">
            <a:xfrm>
              <a:off x="6144491" y="1443038"/>
              <a:ext cx="218209" cy="15716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57" name="Group 106"/>
          <p:cNvGrpSpPr/>
          <p:nvPr/>
        </p:nvGrpSpPr>
        <p:grpSpPr>
          <a:xfrm>
            <a:off x="6525491" y="4262438"/>
            <a:ext cx="332509" cy="309562"/>
            <a:chOff x="6144491" y="1443038"/>
            <a:chExt cx="332509" cy="309562"/>
          </a:xfrm>
        </p:grpSpPr>
        <p:sp>
          <p:nvSpPr>
            <p:cNvPr id="58" name="Trapezoid 57"/>
            <p:cNvSpPr/>
            <p:nvPr/>
          </p:nvSpPr>
          <p:spPr bwMode="auto">
            <a:xfrm flipV="1">
              <a:off x="6248400" y="1600200"/>
              <a:ext cx="228600" cy="152400"/>
            </a:xfrm>
            <a:prstGeom prst="trapezoid">
              <a:avLst>
                <a:gd name="adj" fmla="val 57530"/>
              </a:avLst>
            </a:prstGeom>
            <a:blipFill dpi="0" rotWithShape="1">
              <a:blip r:embed="rId2" cstate="print"/>
              <a:srcRect/>
              <a:tile tx="0" ty="-63500" sx="2000" sy="25000" flip="none" algn="tl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cxnSp>
          <p:nvCxnSpPr>
            <p:cNvPr id="59" name="Shape 58"/>
            <p:cNvCxnSpPr>
              <a:endCxn id="58" idx="2"/>
            </p:cNvCxnSpPr>
            <p:nvPr/>
          </p:nvCxnSpPr>
          <p:spPr bwMode="auto">
            <a:xfrm>
              <a:off x="6144491" y="1443038"/>
              <a:ext cx="218209" cy="15716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66" name="Rounded Rectangle 65"/>
          <p:cNvSpPr>
            <a:spLocks noChangeAspect="1"/>
          </p:cNvSpPr>
          <p:nvPr/>
        </p:nvSpPr>
        <p:spPr>
          <a:xfrm>
            <a:off x="7189694" y="4814047"/>
            <a:ext cx="255734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ounded Rectangle 66"/>
          <p:cNvSpPr>
            <a:spLocks noChangeAspect="1"/>
          </p:cNvSpPr>
          <p:nvPr/>
        </p:nvSpPr>
        <p:spPr>
          <a:xfrm>
            <a:off x="6797692" y="4814047"/>
            <a:ext cx="221673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grpSp>
        <p:nvGrpSpPr>
          <p:cNvPr id="68" name="Group 106"/>
          <p:cNvGrpSpPr/>
          <p:nvPr/>
        </p:nvGrpSpPr>
        <p:grpSpPr>
          <a:xfrm>
            <a:off x="8305800" y="4800600"/>
            <a:ext cx="332509" cy="309562"/>
            <a:chOff x="6144491" y="1443038"/>
            <a:chExt cx="332509" cy="309562"/>
          </a:xfrm>
        </p:grpSpPr>
        <p:sp>
          <p:nvSpPr>
            <p:cNvPr id="69" name="Trapezoid 68"/>
            <p:cNvSpPr/>
            <p:nvPr/>
          </p:nvSpPr>
          <p:spPr bwMode="auto">
            <a:xfrm flipV="1">
              <a:off x="6248400" y="1600200"/>
              <a:ext cx="228600" cy="152400"/>
            </a:xfrm>
            <a:prstGeom prst="trapezoid">
              <a:avLst>
                <a:gd name="adj" fmla="val 57530"/>
              </a:avLst>
            </a:prstGeom>
            <a:blipFill dpi="0" rotWithShape="1">
              <a:blip r:embed="rId2" cstate="print"/>
              <a:srcRect/>
              <a:tile tx="0" ty="-63500" sx="2000" sy="25000" flip="none" algn="tl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cxnSp>
          <p:nvCxnSpPr>
            <p:cNvPr id="70" name="Shape 69"/>
            <p:cNvCxnSpPr>
              <a:endCxn id="69" idx="2"/>
            </p:cNvCxnSpPr>
            <p:nvPr/>
          </p:nvCxnSpPr>
          <p:spPr bwMode="auto">
            <a:xfrm>
              <a:off x="6144491" y="1443038"/>
              <a:ext cx="218209" cy="15716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71" name="Rounded Rectangle 70"/>
          <p:cNvSpPr>
            <a:spLocks noChangeAspect="1"/>
          </p:cNvSpPr>
          <p:nvPr/>
        </p:nvSpPr>
        <p:spPr>
          <a:xfrm>
            <a:off x="5611906" y="4814047"/>
            <a:ext cx="548640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ounded Rectangle 71"/>
          <p:cNvSpPr>
            <a:spLocks noChangeAspect="1"/>
          </p:cNvSpPr>
          <p:nvPr/>
        </p:nvSpPr>
        <p:spPr>
          <a:xfrm>
            <a:off x="7716819" y="5360894"/>
            <a:ext cx="548640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back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ounded Rectangle 72"/>
          <p:cNvSpPr>
            <a:spLocks noChangeAspect="1"/>
          </p:cNvSpPr>
          <p:nvPr/>
        </p:nvSpPr>
        <p:spPr>
          <a:xfrm>
            <a:off x="6458831" y="5360894"/>
            <a:ext cx="255734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ounded Rectangle 73"/>
          <p:cNvSpPr>
            <a:spLocks noChangeAspect="1"/>
          </p:cNvSpPr>
          <p:nvPr/>
        </p:nvSpPr>
        <p:spPr>
          <a:xfrm>
            <a:off x="7301753" y="5360894"/>
            <a:ext cx="255734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Rounded Rectangle 74"/>
          <p:cNvSpPr>
            <a:spLocks noChangeAspect="1"/>
          </p:cNvSpPr>
          <p:nvPr/>
        </p:nvSpPr>
        <p:spPr>
          <a:xfrm>
            <a:off x="6909751" y="5360894"/>
            <a:ext cx="221673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</a:p>
        </p:txBody>
      </p:sp>
      <p:grpSp>
        <p:nvGrpSpPr>
          <p:cNvPr id="76" name="Group 106"/>
          <p:cNvGrpSpPr/>
          <p:nvPr/>
        </p:nvGrpSpPr>
        <p:grpSpPr>
          <a:xfrm>
            <a:off x="8417859" y="5347447"/>
            <a:ext cx="332509" cy="309562"/>
            <a:chOff x="6144491" y="1443038"/>
            <a:chExt cx="332509" cy="309562"/>
          </a:xfrm>
        </p:grpSpPr>
        <p:sp>
          <p:nvSpPr>
            <p:cNvPr id="77" name="Trapezoid 76"/>
            <p:cNvSpPr/>
            <p:nvPr/>
          </p:nvSpPr>
          <p:spPr bwMode="auto">
            <a:xfrm flipV="1">
              <a:off x="6248400" y="1600200"/>
              <a:ext cx="228600" cy="152400"/>
            </a:xfrm>
            <a:prstGeom prst="trapezoid">
              <a:avLst>
                <a:gd name="adj" fmla="val 57530"/>
              </a:avLst>
            </a:prstGeom>
            <a:blipFill dpi="0" rotWithShape="1">
              <a:blip r:embed="rId2" cstate="print"/>
              <a:srcRect/>
              <a:tile tx="0" ty="-63500" sx="2000" sy="25000" flip="none" algn="tl"/>
            </a:blip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cxnSp>
          <p:nvCxnSpPr>
            <p:cNvPr id="78" name="Shape 77"/>
            <p:cNvCxnSpPr>
              <a:endCxn id="77" idx="2"/>
            </p:cNvCxnSpPr>
            <p:nvPr/>
          </p:nvCxnSpPr>
          <p:spPr bwMode="auto">
            <a:xfrm>
              <a:off x="6144491" y="1443038"/>
              <a:ext cx="218209" cy="157162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rgbClr val="4A7EBB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79" name="Rounded Rectangle 78"/>
          <p:cNvSpPr>
            <a:spLocks noChangeAspect="1"/>
          </p:cNvSpPr>
          <p:nvPr/>
        </p:nvSpPr>
        <p:spPr>
          <a:xfrm>
            <a:off x="5723965" y="5360894"/>
            <a:ext cx="548640" cy="25146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ysDash"/>
          </a:ln>
          <a:effectLst/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front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1450" y="0"/>
            <a:ext cx="8743950" cy="1096962"/>
          </a:xfrm>
        </p:spPr>
        <p:txBody>
          <a:bodyPr/>
          <a:lstStyle/>
          <a:p>
            <a:r>
              <a:rPr lang="en-US" dirty="0" smtClean="0"/>
              <a:t>Synthesis with Abstract Interpretation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676400"/>
            <a:ext cx="4419600" cy="342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C0000"/>
                </a:solidFill>
              </a:rPr>
              <a:t>void</a:t>
            </a:r>
            <a:r>
              <a:rPr lang="en-US" dirty="0" smtClean="0"/>
              <a:t> insert(List l, Node x){</a:t>
            </a:r>
          </a:p>
          <a:p>
            <a:r>
              <a:rPr lang="en-US" dirty="0" smtClean="0"/>
              <a:t>   Node head = </a:t>
            </a:r>
            <a:r>
              <a:rPr lang="en-US" dirty="0" err="1" smtClean="0"/>
              <a:t>l.head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Node cur, </a:t>
            </a:r>
            <a:r>
              <a:rPr lang="en-US" dirty="0" err="1" smtClean="0"/>
              <a:t>prev</a:t>
            </a:r>
            <a:r>
              <a:rPr lang="en-US" dirty="0" smtClean="0"/>
              <a:t>;</a:t>
            </a:r>
          </a:p>
          <a:p>
            <a:endParaRPr lang="en-US" sz="1100" dirty="0" smtClean="0"/>
          </a:p>
          <a:p>
            <a:r>
              <a:rPr lang="en-US" dirty="0" smtClean="0"/>
              <a:t>  </a:t>
            </a:r>
            <a:r>
              <a:rPr lang="en-US" dirty="0" smtClean="0"/>
              <a:t> </a:t>
            </a:r>
            <a:r>
              <a:rPr lang="en-US" b="1" dirty="0" smtClean="0"/>
              <a:t>f</a:t>
            </a:r>
            <a:r>
              <a:rPr lang="en-US" b="1" baseline="-25000" dirty="0" smtClean="0"/>
              <a:t>1</a:t>
            </a:r>
          </a:p>
          <a:p>
            <a:endParaRPr lang="en-US" sz="1050" b="1" baseline="-25000" dirty="0" smtClean="0"/>
          </a:p>
          <a:p>
            <a:r>
              <a:rPr lang="en-US" dirty="0" smtClean="0"/>
              <a:t>   </a:t>
            </a:r>
            <a:r>
              <a:rPr lang="en-US" dirty="0" smtClean="0">
                <a:solidFill>
                  <a:srgbClr val="CC0000"/>
                </a:solidFill>
              </a:rPr>
              <a:t>while</a:t>
            </a:r>
            <a:r>
              <a:rPr lang="en-US" dirty="0" smtClean="0"/>
              <a:t>(</a:t>
            </a:r>
            <a:r>
              <a:rPr lang="en-US" b="1" dirty="0" err="1" smtClean="0"/>
              <a:t>f</a:t>
            </a:r>
            <a:r>
              <a:rPr lang="en-US" b="1" baseline="-25000" dirty="0" err="1" smtClean="0"/>
              <a:t>p</a:t>
            </a:r>
            <a:r>
              <a:rPr lang="en-US" dirty="0" smtClean="0"/>
              <a:t>){</a:t>
            </a:r>
          </a:p>
          <a:p>
            <a:endParaRPr lang="en-US" sz="1100" dirty="0" smtClean="0"/>
          </a:p>
          <a:p>
            <a:r>
              <a:rPr lang="en-US" dirty="0" smtClean="0"/>
              <a:t>      </a:t>
            </a:r>
            <a:r>
              <a:rPr lang="en-US" b="1" dirty="0" smtClean="0"/>
              <a:t>f</a:t>
            </a:r>
            <a:r>
              <a:rPr lang="en-US" b="1" baseline="-25000" dirty="0" smtClean="0"/>
              <a:t>2</a:t>
            </a:r>
          </a:p>
          <a:p>
            <a:endParaRPr lang="en-US" sz="1100" b="1" baseline="-25000" dirty="0" smtClean="0"/>
          </a:p>
          <a:p>
            <a:r>
              <a:rPr lang="en-US" dirty="0" smtClean="0"/>
              <a:t>   </a:t>
            </a:r>
            <a:r>
              <a:rPr lang="en-US" dirty="0" smtClean="0"/>
              <a:t>}</a:t>
            </a:r>
          </a:p>
          <a:p>
            <a:endParaRPr lang="en-US" sz="1100" dirty="0" smtClean="0"/>
          </a:p>
          <a:p>
            <a:r>
              <a:rPr lang="en-US" dirty="0" smtClean="0"/>
              <a:t>   </a:t>
            </a:r>
            <a:r>
              <a:rPr lang="en-US" b="1" dirty="0" smtClean="0"/>
              <a:t>f</a:t>
            </a:r>
            <a:r>
              <a:rPr lang="en-US" b="1" baseline="-25000" dirty="0" smtClean="0"/>
              <a:t>3</a:t>
            </a:r>
            <a:endParaRPr lang="en-US" b="1" baseline="-25000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  <p:grpSp>
        <p:nvGrpSpPr>
          <p:cNvPr id="84" name="Group 83"/>
          <p:cNvGrpSpPr/>
          <p:nvPr/>
        </p:nvGrpSpPr>
        <p:grpSpPr>
          <a:xfrm>
            <a:off x="5257800" y="1295400"/>
            <a:ext cx="3429000" cy="4572000"/>
            <a:chOff x="5257800" y="1295400"/>
            <a:chExt cx="3429000" cy="4572000"/>
          </a:xfrm>
        </p:grpSpPr>
        <p:sp>
          <p:nvSpPr>
            <p:cNvPr id="32" name="Oval 31"/>
            <p:cNvSpPr/>
            <p:nvPr/>
          </p:nvSpPr>
          <p:spPr>
            <a:xfrm>
              <a:off x="6517341" y="1295400"/>
              <a:ext cx="609600" cy="4572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53200" y="2792506"/>
              <a:ext cx="533400" cy="4572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18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334000" y="3657600"/>
              <a:ext cx="533400" cy="4572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696200" y="4191000"/>
              <a:ext cx="533400" cy="4572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257800" y="5410200"/>
              <a:ext cx="685800" cy="4572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out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53200" y="1999130"/>
              <a:ext cx="533400" cy="45720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r>
                <a:rPr kumimoji="0" lang="en-U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153400" y="3124200"/>
              <a:ext cx="533400" cy="45720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r>
                <a:rPr kumimoji="0" lang="en-U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34000" y="4572000"/>
              <a:ext cx="533400" cy="45720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r>
                <a:rPr kumimoji="0" lang="en-U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Diamond 39"/>
            <p:cNvSpPr/>
            <p:nvPr/>
          </p:nvSpPr>
          <p:spPr>
            <a:xfrm>
              <a:off x="6360459" y="3617259"/>
              <a:ext cx="914400" cy="533400"/>
            </a:xfrm>
            <a:prstGeom prst="diamon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r>
                <a:rPr kumimoji="0" lang="en-U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/>
            <p:cNvCxnSpPr>
              <a:stCxn id="32" idx="4"/>
              <a:endCxn id="37" idx="0"/>
            </p:cNvCxnSpPr>
            <p:nvPr/>
          </p:nvCxnSpPr>
          <p:spPr>
            <a:xfrm rot="5400000">
              <a:off x="6697756" y="1874745"/>
              <a:ext cx="246530" cy="224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41"/>
            <p:cNvCxnSpPr>
              <a:stCxn id="37" idx="2"/>
              <a:endCxn id="33" idx="0"/>
            </p:cNvCxnSpPr>
            <p:nvPr/>
          </p:nvCxnSpPr>
          <p:spPr>
            <a:xfrm rot="5400000">
              <a:off x="6651812" y="2624418"/>
              <a:ext cx="336176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3" name="Straight Arrow Connector 42"/>
            <p:cNvCxnSpPr>
              <a:stCxn id="33" idx="4"/>
              <a:endCxn id="40" idx="0"/>
            </p:cNvCxnSpPr>
            <p:nvPr/>
          </p:nvCxnSpPr>
          <p:spPr>
            <a:xfrm rot="5400000">
              <a:off x="6635004" y="3432362"/>
              <a:ext cx="367553" cy="224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4" name="Shape 43"/>
            <p:cNvCxnSpPr>
              <a:stCxn id="40" idx="3"/>
              <a:endCxn id="35" idx="0"/>
            </p:cNvCxnSpPr>
            <p:nvPr/>
          </p:nvCxnSpPr>
          <p:spPr>
            <a:xfrm>
              <a:off x="7274859" y="3883959"/>
              <a:ext cx="688041" cy="307041"/>
            </a:xfrm>
            <a:prstGeom prst="bentConnector2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5" name="Shape 44"/>
            <p:cNvCxnSpPr>
              <a:stCxn id="35" idx="6"/>
              <a:endCxn id="38" idx="2"/>
            </p:cNvCxnSpPr>
            <p:nvPr/>
          </p:nvCxnSpPr>
          <p:spPr>
            <a:xfrm flipV="1">
              <a:off x="8229600" y="3581400"/>
              <a:ext cx="190500" cy="838200"/>
            </a:xfrm>
            <a:prstGeom prst="bentConnector2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hape 45"/>
            <p:cNvCxnSpPr/>
            <p:nvPr/>
          </p:nvCxnSpPr>
          <p:spPr>
            <a:xfrm rot="16200000" flipV="1">
              <a:off x="7714456" y="2496344"/>
              <a:ext cx="1588" cy="1257300"/>
            </a:xfrm>
            <a:prstGeom prst="bentConnector4">
              <a:avLst>
                <a:gd name="adj1" fmla="val -14395466"/>
                <a:gd name="adj2" fmla="val 60606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Elbow Connector 46"/>
            <p:cNvCxnSpPr>
              <a:stCxn id="40" idx="1"/>
              <a:endCxn id="34" idx="6"/>
            </p:cNvCxnSpPr>
            <p:nvPr/>
          </p:nvCxnSpPr>
          <p:spPr>
            <a:xfrm rot="10800000" flipV="1">
              <a:off x="5867401" y="3883958"/>
              <a:ext cx="493059" cy="2241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>
              <a:stCxn id="34" idx="4"/>
              <a:endCxn id="39" idx="0"/>
            </p:cNvCxnSpPr>
            <p:nvPr/>
          </p:nvCxnSpPr>
          <p:spPr>
            <a:xfrm rot="5400000">
              <a:off x="5372100" y="4343400"/>
              <a:ext cx="4572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9" name="Straight Arrow Connector 48"/>
            <p:cNvCxnSpPr>
              <a:stCxn id="39" idx="2"/>
              <a:endCxn id="36" idx="0"/>
            </p:cNvCxnSpPr>
            <p:nvPr/>
          </p:nvCxnSpPr>
          <p:spPr>
            <a:xfrm rot="5400000">
              <a:off x="5410200" y="5219700"/>
              <a:ext cx="3810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7315200" y="3581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true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67400" y="35052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false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65" name="Elbow Connector 64"/>
          <p:cNvCxnSpPr>
            <a:stCxn id="32" idx="2"/>
          </p:cNvCxnSpPr>
          <p:nvPr/>
        </p:nvCxnSpPr>
        <p:spPr bwMode="auto">
          <a:xfrm rot="10800000" flipV="1">
            <a:off x="838201" y="1524000"/>
            <a:ext cx="5679141" cy="1143000"/>
          </a:xfrm>
          <a:prstGeom prst="bentConnector3">
            <a:avLst>
              <a:gd name="adj1" fmla="val 35320"/>
            </a:avLst>
          </a:prstGeom>
          <a:ln>
            <a:solidFill>
              <a:srgbClr val="C00000"/>
            </a:solidFill>
            <a:headEnd type="none" w="med" len="med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33" idx="2"/>
          </p:cNvCxnSpPr>
          <p:nvPr/>
        </p:nvCxnSpPr>
        <p:spPr bwMode="auto">
          <a:xfrm rot="10800000">
            <a:off x="838200" y="3021106"/>
            <a:ext cx="5715000" cy="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none" w="med" len="med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34" idx="2"/>
          </p:cNvCxnSpPr>
          <p:nvPr/>
        </p:nvCxnSpPr>
        <p:spPr bwMode="auto">
          <a:xfrm rot="10800000" flipV="1">
            <a:off x="914400" y="3886200"/>
            <a:ext cx="4419600" cy="38100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none" w="med" len="med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36" idx="2"/>
          </p:cNvCxnSpPr>
          <p:nvPr/>
        </p:nvCxnSpPr>
        <p:spPr bwMode="auto">
          <a:xfrm rot="10800000">
            <a:off x="914400" y="4724400"/>
            <a:ext cx="4343400" cy="914400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none" w="med" len="med"/>
            <a:tailEnd type="oval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1450" y="0"/>
            <a:ext cx="8972550" cy="1096962"/>
          </a:xfrm>
        </p:spPr>
        <p:txBody>
          <a:bodyPr/>
          <a:lstStyle/>
          <a:p>
            <a:r>
              <a:rPr lang="en-US" dirty="0" smtClean="0"/>
              <a:t>Synthesis with Abstract Interpretation</a:t>
            </a:r>
            <a:endParaRPr lang="en-US" dirty="0"/>
          </a:p>
        </p:txBody>
      </p:sp>
      <p:sp>
        <p:nvSpPr>
          <p:cNvPr id="67" name="Content Placeholder 66"/>
          <p:cNvSpPr>
            <a:spLocks noGrp="1"/>
          </p:cNvSpPr>
          <p:nvPr>
            <p:ph sz="half" idx="1"/>
          </p:nvPr>
        </p:nvSpPr>
        <p:spPr>
          <a:xfrm>
            <a:off x="381000" y="5867400"/>
            <a:ext cx="7162800" cy="990600"/>
          </a:xfrm>
        </p:spPr>
        <p:txBody>
          <a:bodyPr/>
          <a:lstStyle/>
          <a:p>
            <a:r>
              <a:rPr lang="en-US" sz="2400" dirty="0" smtClean="0"/>
              <a:t>Basic </a:t>
            </a:r>
            <a:r>
              <a:rPr lang="en-US" sz="2400" dirty="0" err="1" smtClean="0"/>
              <a:t>Satisfiability</a:t>
            </a:r>
            <a:r>
              <a:rPr lang="en-US" sz="2400" dirty="0" smtClean="0"/>
              <a:t> Query</a:t>
            </a:r>
          </a:p>
          <a:p>
            <a:pPr lvl="1"/>
            <a:r>
              <a:rPr lang="en-US" sz="2000" dirty="0" smtClean="0"/>
              <a:t>We don’t care for the least fixed point</a:t>
            </a:r>
            <a:endParaRPr lang="en-US" sz="2000" dirty="0"/>
          </a:p>
        </p:txBody>
      </p:sp>
      <p:grpSp>
        <p:nvGrpSpPr>
          <p:cNvPr id="72" name="Group 71"/>
          <p:cNvGrpSpPr/>
          <p:nvPr/>
        </p:nvGrpSpPr>
        <p:grpSpPr>
          <a:xfrm>
            <a:off x="5257800" y="1295400"/>
            <a:ext cx="3429000" cy="4572000"/>
            <a:chOff x="5257800" y="1295400"/>
            <a:chExt cx="3429000" cy="4572000"/>
          </a:xfrm>
        </p:grpSpPr>
        <p:sp>
          <p:nvSpPr>
            <p:cNvPr id="32" name="Oval 31"/>
            <p:cNvSpPr/>
            <p:nvPr/>
          </p:nvSpPr>
          <p:spPr>
            <a:xfrm>
              <a:off x="6517341" y="1295400"/>
              <a:ext cx="609600" cy="4572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53200" y="2792506"/>
              <a:ext cx="533400" cy="4572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18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334000" y="3657600"/>
              <a:ext cx="533400" cy="4572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696200" y="4191000"/>
              <a:ext cx="533400" cy="4572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257800" y="5410200"/>
              <a:ext cx="685800" cy="457200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</a:t>
              </a:r>
              <a:r>
                <a:rPr kumimoji="0" lang="en-US" sz="20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out</a:t>
              </a: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553200" y="1999130"/>
              <a:ext cx="533400" cy="45720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r>
                <a:rPr kumimoji="0" lang="en-U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153400" y="3124200"/>
              <a:ext cx="533400" cy="45720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r>
                <a:rPr kumimoji="0" lang="en-U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34000" y="4572000"/>
              <a:ext cx="533400" cy="457200"/>
            </a:xfrm>
            <a:prstGeom prst="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r>
                <a:rPr kumimoji="0" lang="en-US" sz="24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Diamond 39"/>
            <p:cNvSpPr/>
            <p:nvPr/>
          </p:nvSpPr>
          <p:spPr>
            <a:xfrm>
              <a:off x="6360459" y="3617259"/>
              <a:ext cx="914400" cy="533400"/>
            </a:xfrm>
            <a:prstGeom prst="diamond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  <a:r>
                <a:rPr kumimoji="0" lang="en-US" sz="24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</a:t>
              </a:r>
              <a:endPara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/>
            <p:cNvCxnSpPr>
              <a:stCxn id="32" idx="4"/>
              <a:endCxn id="37" idx="0"/>
            </p:cNvCxnSpPr>
            <p:nvPr/>
          </p:nvCxnSpPr>
          <p:spPr>
            <a:xfrm rot="5400000">
              <a:off x="6697756" y="1874745"/>
              <a:ext cx="246530" cy="224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2" name="Straight Arrow Connector 41"/>
            <p:cNvCxnSpPr>
              <a:stCxn id="37" idx="2"/>
              <a:endCxn id="33" idx="0"/>
            </p:cNvCxnSpPr>
            <p:nvPr/>
          </p:nvCxnSpPr>
          <p:spPr>
            <a:xfrm rot="5400000">
              <a:off x="6651812" y="2624418"/>
              <a:ext cx="336176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3" name="Straight Arrow Connector 42"/>
            <p:cNvCxnSpPr>
              <a:stCxn id="33" idx="4"/>
              <a:endCxn id="40" idx="0"/>
            </p:cNvCxnSpPr>
            <p:nvPr/>
          </p:nvCxnSpPr>
          <p:spPr>
            <a:xfrm rot="5400000">
              <a:off x="6635004" y="3432362"/>
              <a:ext cx="367553" cy="224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4" name="Shape 43"/>
            <p:cNvCxnSpPr>
              <a:stCxn id="40" idx="3"/>
              <a:endCxn id="35" idx="0"/>
            </p:cNvCxnSpPr>
            <p:nvPr/>
          </p:nvCxnSpPr>
          <p:spPr>
            <a:xfrm>
              <a:off x="7274859" y="3883959"/>
              <a:ext cx="688041" cy="307041"/>
            </a:xfrm>
            <a:prstGeom prst="bentConnector2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5" name="Shape 44"/>
            <p:cNvCxnSpPr>
              <a:stCxn id="35" idx="6"/>
              <a:endCxn id="38" idx="2"/>
            </p:cNvCxnSpPr>
            <p:nvPr/>
          </p:nvCxnSpPr>
          <p:spPr>
            <a:xfrm flipV="1">
              <a:off x="8229600" y="3581400"/>
              <a:ext cx="190500" cy="838200"/>
            </a:xfrm>
            <a:prstGeom prst="bentConnector2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6" name="Shape 45"/>
            <p:cNvCxnSpPr/>
            <p:nvPr/>
          </p:nvCxnSpPr>
          <p:spPr>
            <a:xfrm rot="16200000" flipV="1">
              <a:off x="7714456" y="2496344"/>
              <a:ext cx="1588" cy="1257300"/>
            </a:xfrm>
            <a:prstGeom prst="bentConnector4">
              <a:avLst>
                <a:gd name="adj1" fmla="val -14395466"/>
                <a:gd name="adj2" fmla="val 60606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Elbow Connector 46"/>
            <p:cNvCxnSpPr>
              <a:stCxn id="40" idx="1"/>
              <a:endCxn id="34" idx="6"/>
            </p:cNvCxnSpPr>
            <p:nvPr/>
          </p:nvCxnSpPr>
          <p:spPr>
            <a:xfrm rot="10800000" flipV="1">
              <a:off x="5867401" y="3883958"/>
              <a:ext cx="493059" cy="2241"/>
            </a:xfrm>
            <a:prstGeom prst="bentConnector3">
              <a:avLst>
                <a:gd name="adj1" fmla="val 50000"/>
              </a:avLst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>
              <a:stCxn id="34" idx="4"/>
              <a:endCxn id="39" idx="0"/>
            </p:cNvCxnSpPr>
            <p:nvPr/>
          </p:nvCxnSpPr>
          <p:spPr>
            <a:xfrm rot="5400000">
              <a:off x="5372100" y="4343400"/>
              <a:ext cx="4572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9" name="Straight Arrow Connector 48"/>
            <p:cNvCxnSpPr>
              <a:stCxn id="39" idx="2"/>
              <a:endCxn id="36" idx="0"/>
            </p:cNvCxnSpPr>
            <p:nvPr/>
          </p:nvCxnSpPr>
          <p:spPr>
            <a:xfrm rot="5400000">
              <a:off x="5410200" y="5219700"/>
              <a:ext cx="381000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2" name="TextBox 51"/>
            <p:cNvSpPr txBox="1"/>
            <p:nvPr/>
          </p:nvSpPr>
          <p:spPr>
            <a:xfrm>
              <a:off x="7315200" y="3581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true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67400" y="35052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false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0" y="838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457200" y="1219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457200" y="16002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457200" y="2000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707" name="Rectangle 11"/>
          <p:cNvSpPr>
            <a:spLocks noChangeArrowheads="1"/>
          </p:cNvSpPr>
          <p:nvPr/>
        </p:nvSpPr>
        <p:spPr bwMode="auto">
          <a:xfrm>
            <a:off x="457200" y="2381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685800" y="1905000"/>
            <a:ext cx="3886200" cy="3139321"/>
            <a:chOff x="685800" y="2133600"/>
            <a:chExt cx="3886200" cy="3139321"/>
          </a:xfrm>
        </p:grpSpPr>
        <p:sp>
          <p:nvSpPr>
            <p:cNvPr id="50" name="TextBox 49"/>
            <p:cNvSpPr txBox="1"/>
            <p:nvPr/>
          </p:nvSpPr>
          <p:spPr>
            <a:xfrm>
              <a:off x="685800" y="2133600"/>
              <a:ext cx="3886200" cy="3139321"/>
            </a:xfrm>
            <a:prstGeom prst="rect">
              <a:avLst/>
            </a:prstGeom>
            <a:noFill/>
            <a:ln>
              <a:solidFill>
                <a:srgbClr val="4F81BD">
                  <a:shade val="50000"/>
                </a:srgbClr>
              </a:solidFill>
            </a:ln>
          </p:spPr>
          <p:txBody>
            <a:bodyPr wrap="square" lIns="365760" tIns="274320" rIns="365760" bIns="27432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jsMath-cmti10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400" kern="0" dirty="0" smtClean="0">
                <a:solidFill>
                  <a:sysClr val="windowText" lastClr="000000"/>
                </a:solidFill>
                <a:latin typeface="jsMath-cmti10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jsMath-cmti10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400" kern="0" dirty="0" smtClean="0">
                <a:solidFill>
                  <a:sysClr val="windowText" lastClr="000000"/>
                </a:solidFill>
                <a:latin typeface="jsMath-cmti10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jsMath-cmti10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400" kern="0" dirty="0" smtClean="0">
                <a:solidFill>
                  <a:sysClr val="windowText" lastClr="000000"/>
                </a:solidFill>
                <a:latin typeface="jsMath-cmti10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400" kern="0" dirty="0" smtClean="0">
                <a:solidFill>
                  <a:sysClr val="windowText" lastClr="000000"/>
                </a:solidFill>
                <a:latin typeface="jsMath-cmti10" pitchFamily="2" charset="0"/>
              </a:endParaRPr>
            </a:p>
          </p:txBody>
        </p:sp>
        <p:pic>
          <p:nvPicPr>
            <p:cNvPr id="29701" name="Picture 5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914400" y="2362200"/>
              <a:ext cx="1409700" cy="381000"/>
            </a:xfrm>
            <a:prstGeom prst="rect">
              <a:avLst/>
            </a:prstGeom>
            <a:noFill/>
          </p:spPr>
        </p:pic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2952750"/>
              <a:ext cx="3190875" cy="381000"/>
            </a:xfrm>
            <a:prstGeom prst="rect">
              <a:avLst/>
            </a:prstGeom>
            <a:noFill/>
          </p:spPr>
        </p:pic>
        <p:pic>
          <p:nvPicPr>
            <p:cNvPr id="29697" name="Picture 1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43000" y="4572000"/>
              <a:ext cx="1905000" cy="381000"/>
            </a:xfrm>
            <a:prstGeom prst="rect">
              <a:avLst/>
            </a:prstGeom>
            <a:noFill/>
          </p:spPr>
        </p:pic>
        <p:pic>
          <p:nvPicPr>
            <p:cNvPr id="29709" name="Picture 1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29553" y="3486711"/>
              <a:ext cx="1676400" cy="409575"/>
            </a:xfrm>
            <a:prstGeom prst="rect">
              <a:avLst/>
            </a:prstGeom>
            <a:noFill/>
          </p:spPr>
        </p:pic>
        <p:pic>
          <p:nvPicPr>
            <p:cNvPr id="29708" name="Picture 12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29553" y="4030756"/>
              <a:ext cx="1676400" cy="438150"/>
            </a:xfrm>
            <a:prstGeom prst="rect">
              <a:avLst/>
            </a:prstGeom>
            <a:noFill/>
          </p:spPr>
        </p:pic>
      </p:grpSp>
      <p:sp>
        <p:nvSpPr>
          <p:cNvPr id="29710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11" name="Rectangle 15"/>
          <p:cNvSpPr>
            <a:spLocks noChangeArrowheads="1"/>
          </p:cNvSpPr>
          <p:nvPr/>
        </p:nvSpPr>
        <p:spPr bwMode="auto">
          <a:xfrm>
            <a:off x="457200" y="866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712" name="Rectangle 16"/>
          <p:cNvSpPr>
            <a:spLocks noChangeArrowheads="1"/>
          </p:cNvSpPr>
          <p:nvPr/>
        </p:nvSpPr>
        <p:spPr bwMode="auto">
          <a:xfrm>
            <a:off x="457200" y="1304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6" name="Straight Arrow Connector 65"/>
          <p:cNvCxnSpPr>
            <a:endCxn id="50" idx="2"/>
          </p:cNvCxnSpPr>
          <p:nvPr/>
        </p:nvCxnSpPr>
        <p:spPr bwMode="auto">
          <a:xfrm rot="16200000" flipV="1">
            <a:off x="2504249" y="5168973"/>
            <a:ext cx="746879" cy="4975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this work?</a:t>
            </a:r>
            <a:endParaRPr lang="en-US" dirty="0"/>
          </a:p>
        </p:txBody>
      </p:sp>
      <p:graphicFrame>
        <p:nvGraphicFramePr>
          <p:cNvPr id="6" name="Content Placeholder 3"/>
          <p:cNvGraphicFramePr>
            <a:graphicFrameLocks noGrp="1"/>
          </p:cNvGraphicFramePr>
          <p:nvPr>
            <p:ph sz="half" idx="1"/>
          </p:nvPr>
        </p:nvGraphicFramePr>
        <p:xfrm>
          <a:off x="165100" y="1600200"/>
          <a:ext cx="8445500" cy="2502904"/>
        </p:xfrm>
        <a:graphic>
          <a:graphicData uri="http://schemas.openxmlformats.org/drawingml/2006/table">
            <a:tbl>
              <a:tblPr firstRow="1" bandRow="1"/>
              <a:tblGrid>
                <a:gridCol w="2111375"/>
                <a:gridCol w="2111375"/>
                <a:gridCol w="2111375"/>
                <a:gridCol w="2111375"/>
              </a:tblGrid>
              <a:tr h="53162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Benchmark</a:t>
                      </a:r>
                      <a:endParaRPr lang="en-US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| Program Space|</a:t>
                      </a:r>
                      <a:endParaRPr lang="en-US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Abstract States</a:t>
                      </a:r>
                      <a:endParaRPr lang="en-US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Synthesis</a:t>
                      </a:r>
                      <a:r>
                        <a:rPr lang="en-US" baseline="0" dirty="0" smtClean="0"/>
                        <a:t> Time</a:t>
                      </a:r>
                      <a:endParaRPr lang="en-US" dirty="0"/>
                    </a:p>
                  </a:txBody>
                  <a:tcPr marL="44462" marR="44462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53162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Linked List</a:t>
                      </a:r>
                    </a:p>
                    <a:p>
                      <a:r>
                        <a:rPr lang="en-US" dirty="0" smtClean="0"/>
                        <a:t>insertion</a:t>
                      </a:r>
                      <a:endParaRPr lang="en-US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5 </a:t>
                      </a:r>
                      <a:r>
                        <a:rPr lang="en-US" dirty="0" smtClean="0"/>
                        <a:t>* </a:t>
                      </a:r>
                      <a:r>
                        <a:rPr lang="en-US" dirty="0" smtClean="0"/>
                        <a:t>10</a:t>
                      </a:r>
                      <a:r>
                        <a:rPr lang="en-US" baseline="30000" dirty="0" smtClean="0"/>
                        <a:t>15</a:t>
                      </a:r>
                      <a:endParaRPr lang="en-US" baseline="30000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249</a:t>
                      </a:r>
                      <a:endParaRPr lang="en-US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6m08s</a:t>
                      </a:r>
                      <a:endParaRPr lang="en-US" dirty="0"/>
                    </a:p>
                  </a:txBody>
                  <a:tcPr marL="44462" marR="44462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53162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Linked List</a:t>
                      </a:r>
                    </a:p>
                    <a:p>
                      <a:r>
                        <a:rPr lang="en-US" dirty="0" smtClean="0"/>
                        <a:t>deletion</a:t>
                      </a:r>
                      <a:endParaRPr lang="en-US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5 * 10</a:t>
                      </a:r>
                      <a:r>
                        <a:rPr lang="en-US" baseline="30000" dirty="0" smtClean="0"/>
                        <a:t>15</a:t>
                      </a:r>
                    </a:p>
                    <a:p>
                      <a:endParaRPr lang="en-US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249</a:t>
                      </a:r>
                      <a:endParaRPr lang="en-US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5m46s</a:t>
                      </a:r>
                      <a:endParaRPr lang="en-US" dirty="0"/>
                    </a:p>
                  </a:txBody>
                  <a:tcPr marL="44462" marR="44462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691116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Binary Search Tree insertion</a:t>
                      </a:r>
                      <a:endParaRPr lang="en-US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9*10</a:t>
                      </a:r>
                      <a:r>
                        <a:rPr lang="en-US" baseline="30000" dirty="0" smtClean="0"/>
                        <a:t>25</a:t>
                      </a:r>
                      <a:endParaRPr lang="en-US" baseline="30000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211</a:t>
                      </a:r>
                      <a:endParaRPr lang="en-US" dirty="0"/>
                    </a:p>
                  </a:txBody>
                  <a:tcPr marL="44462" marR="44462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US" dirty="0" smtClean="0"/>
                        <a:t>2m32s</a:t>
                      </a:r>
                      <a:endParaRPr lang="en-US" dirty="0"/>
                    </a:p>
                  </a:txBody>
                  <a:tcPr marL="44462" marR="44462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0" y="4343400"/>
            <a:ext cx="9144000" cy="1782763"/>
          </a:xfrm>
        </p:spPr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Great for “Scan &amp; Modify” manipulations</a:t>
            </a:r>
          </a:p>
          <a:p>
            <a:r>
              <a:rPr lang="en-US" sz="2400" dirty="0" smtClean="0"/>
              <a:t>More complex operations require additional machinery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 smtClean="0"/>
              <a:t>I</a:t>
            </a:r>
            <a:r>
              <a:rPr lang="en-US" dirty="0" smtClean="0"/>
              <a:t>nductive Invariants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1055783" y="4800600"/>
            <a:ext cx="2514600" cy="1143000"/>
            <a:chOff x="4419600" y="4267200"/>
            <a:chExt cx="2514600" cy="1143000"/>
          </a:xfrm>
        </p:grpSpPr>
        <p:sp>
          <p:nvSpPr>
            <p:cNvPr id="33" name="Right Arrow 32"/>
            <p:cNvSpPr/>
            <p:nvPr/>
          </p:nvSpPr>
          <p:spPr>
            <a:xfrm>
              <a:off x="4419600" y="4692841"/>
              <a:ext cx="685800" cy="314325"/>
            </a:xfrm>
            <a:prstGeom prst="rightArrow">
              <a:avLst>
                <a:gd name="adj1" fmla="val 79091"/>
                <a:gd name="adj2" fmla="val 31091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mid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6248400" y="4386549"/>
              <a:ext cx="685800" cy="314325"/>
            </a:xfrm>
            <a:prstGeom prst="rightArrow">
              <a:avLst>
                <a:gd name="adj1" fmla="val 79091"/>
                <a:gd name="adj2" fmla="val 31091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mid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5715000" y="4377024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6" name="Straight Arrow Connector 35"/>
            <p:cNvCxnSpPr>
              <a:stCxn id="35" idx="3"/>
              <a:endCxn id="34" idx="1"/>
            </p:cNvCxnSpPr>
            <p:nvPr/>
          </p:nvCxnSpPr>
          <p:spPr>
            <a:xfrm>
              <a:off x="5992091" y="4534187"/>
              <a:ext cx="256309" cy="952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0" name="Rounded Rectangle 39"/>
            <p:cNvSpPr/>
            <p:nvPr/>
          </p:nvSpPr>
          <p:spPr>
            <a:xfrm>
              <a:off x="5715000" y="4986624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1" name="Straight Arrow Connector 40"/>
            <p:cNvCxnSpPr>
              <a:stCxn id="40" idx="3"/>
            </p:cNvCxnSpPr>
            <p:nvPr/>
          </p:nvCxnSpPr>
          <p:spPr>
            <a:xfrm>
              <a:off x="5992091" y="5143787"/>
              <a:ext cx="256309" cy="952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2" name="Left Brace 41"/>
            <p:cNvSpPr/>
            <p:nvPr/>
          </p:nvSpPr>
          <p:spPr bwMode="auto">
            <a:xfrm>
              <a:off x="5486400" y="4267200"/>
              <a:ext cx="152400" cy="1143000"/>
            </a:xfrm>
            <a:prstGeom prst="leftBrac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115498" y="4593115"/>
              <a:ext cx="3545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=</a:t>
              </a:r>
              <a:endParaRPr lang="en-US" sz="24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-30089" y="1828800"/>
            <a:ext cx="3507900" cy="2143125"/>
            <a:chOff x="-30089" y="1828800"/>
            <a:chExt cx="3507900" cy="2143125"/>
          </a:xfrm>
        </p:grpSpPr>
        <p:sp>
          <p:nvSpPr>
            <p:cNvPr id="8" name="Rounded Rectangle 7"/>
            <p:cNvSpPr/>
            <p:nvPr/>
          </p:nvSpPr>
          <p:spPr>
            <a:xfrm>
              <a:off x="1066800" y="2365177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770909" y="2365177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z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0" name="Straight Arrow Connector 9"/>
            <p:cNvCxnSpPr>
              <a:stCxn id="8" idx="3"/>
              <a:endCxn id="27" idx="1"/>
            </p:cNvCxnSpPr>
            <p:nvPr/>
          </p:nvCxnSpPr>
          <p:spPr>
            <a:xfrm>
              <a:off x="1343891" y="2522340"/>
              <a:ext cx="40870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3" name="Straight Arrow Connector 12"/>
            <p:cNvCxnSpPr>
              <a:stCxn id="27" idx="3"/>
              <a:endCxn id="9" idx="1"/>
            </p:cNvCxnSpPr>
            <p:nvPr/>
          </p:nvCxnSpPr>
          <p:spPr>
            <a:xfrm>
              <a:off x="2438400" y="2522340"/>
              <a:ext cx="33250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17" name="Rounded Rectangle 16"/>
            <p:cNvSpPr/>
            <p:nvPr/>
          </p:nvSpPr>
          <p:spPr>
            <a:xfrm>
              <a:off x="1066800" y="36480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770909" y="36480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z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Arrow Connector 18"/>
            <p:cNvCxnSpPr>
              <a:stCxn id="28" idx="3"/>
              <a:endCxn id="17" idx="3"/>
            </p:cNvCxnSpPr>
            <p:nvPr/>
          </p:nvCxnSpPr>
          <p:spPr>
            <a:xfrm rot="10800000">
              <a:off x="1343892" y="3805239"/>
              <a:ext cx="408709" cy="952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20" name="Straight Arrow Connector 19"/>
            <p:cNvCxnSpPr>
              <a:stCxn id="18" idx="1"/>
              <a:endCxn id="28" idx="1"/>
            </p:cNvCxnSpPr>
            <p:nvPr/>
          </p:nvCxnSpPr>
          <p:spPr>
            <a:xfrm rot="10800000" flipV="1">
              <a:off x="2438401" y="3805237"/>
              <a:ext cx="332509" cy="952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27" name="Right Arrow 26"/>
            <p:cNvSpPr/>
            <p:nvPr/>
          </p:nvSpPr>
          <p:spPr>
            <a:xfrm>
              <a:off x="1752600" y="2365177"/>
              <a:ext cx="685800" cy="314325"/>
            </a:xfrm>
            <a:prstGeom prst="rightArrow">
              <a:avLst>
                <a:gd name="adj1" fmla="val 79091"/>
                <a:gd name="adj2" fmla="val 31091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mid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ight Arrow 27"/>
            <p:cNvSpPr/>
            <p:nvPr/>
          </p:nvSpPr>
          <p:spPr>
            <a:xfrm flipH="1">
              <a:off x="1752600" y="3657600"/>
              <a:ext cx="685800" cy="314325"/>
            </a:xfrm>
            <a:prstGeom prst="rightArrow">
              <a:avLst>
                <a:gd name="adj1" fmla="val 79091"/>
                <a:gd name="adj2" fmla="val 31091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mid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Arrow Connector 44"/>
            <p:cNvCxnSpPr>
              <a:stCxn id="46" idx="2"/>
              <a:endCxn id="8" idx="0"/>
            </p:cNvCxnSpPr>
            <p:nvPr/>
          </p:nvCxnSpPr>
          <p:spPr>
            <a:xfrm rot="16200000" flipH="1">
              <a:off x="1014926" y="2174757"/>
              <a:ext cx="228600" cy="1522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6" name="TextBox 45"/>
            <p:cNvSpPr txBox="1"/>
            <p:nvPr/>
          </p:nvSpPr>
          <p:spPr>
            <a:xfrm>
              <a:off x="762000" y="18288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47" name="Straight Arrow Connector 46"/>
            <p:cNvCxnSpPr>
              <a:stCxn id="48" idx="2"/>
              <a:endCxn id="18" idx="0"/>
            </p:cNvCxnSpPr>
            <p:nvPr/>
          </p:nvCxnSpPr>
          <p:spPr>
            <a:xfrm rot="5400000">
              <a:off x="2938544" y="3399912"/>
              <a:ext cx="219075" cy="27725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2895600" y="3121223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-30089" y="2373868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Start: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-30089" y="359306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End:</a:t>
              </a:r>
              <a:endParaRPr lang="en-US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4724400" y="2057400"/>
            <a:ext cx="441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C0000"/>
                </a:solidFill>
              </a:rPr>
              <a:t>List </a:t>
            </a:r>
            <a:r>
              <a:rPr lang="en-US" dirty="0" smtClean="0"/>
              <a:t>reverse</a:t>
            </a:r>
            <a:r>
              <a:rPr lang="en-US" dirty="0" smtClean="0"/>
              <a:t>(List l){</a:t>
            </a:r>
            <a:endParaRPr lang="en-US" dirty="0" smtClean="0"/>
          </a:p>
          <a:p>
            <a:r>
              <a:rPr lang="en-US" dirty="0" smtClean="0"/>
              <a:t>   Node head = </a:t>
            </a:r>
            <a:r>
              <a:rPr lang="en-US" dirty="0" err="1" smtClean="0"/>
              <a:t>l.head</a:t>
            </a:r>
            <a:r>
              <a:rPr lang="en-US" dirty="0" smtClean="0"/>
              <a:t>;</a:t>
            </a:r>
          </a:p>
          <a:p>
            <a:r>
              <a:rPr lang="en-US" dirty="0" smtClean="0"/>
              <a:t>   Node </a:t>
            </a:r>
            <a:r>
              <a:rPr lang="en-US" dirty="0" smtClean="0"/>
              <a:t>t1</a:t>
            </a:r>
            <a:r>
              <a:rPr lang="en-US" dirty="0" smtClean="0"/>
              <a:t>, t2, t3;</a:t>
            </a:r>
            <a:endParaRPr lang="en-US" dirty="0" smtClean="0"/>
          </a:p>
          <a:p>
            <a:r>
              <a:rPr lang="en-US" dirty="0" smtClean="0"/>
              <a:t>   ...</a:t>
            </a:r>
          </a:p>
          <a:p>
            <a:r>
              <a:rPr lang="en-US" dirty="0" smtClean="0"/>
              <a:t>   </a:t>
            </a:r>
            <a:r>
              <a:rPr lang="en-US" dirty="0" smtClean="0">
                <a:solidFill>
                  <a:srgbClr val="CC0000"/>
                </a:solidFill>
              </a:rPr>
              <a:t>while</a:t>
            </a:r>
            <a:r>
              <a:rPr lang="en-US" dirty="0" smtClean="0"/>
              <a:t>(...){</a:t>
            </a:r>
          </a:p>
          <a:p>
            <a:r>
              <a:rPr lang="en-US" dirty="0" smtClean="0"/>
              <a:t>      ...</a:t>
            </a:r>
          </a:p>
          <a:p>
            <a:r>
              <a:rPr lang="en-US" dirty="0" smtClean="0"/>
              <a:t>   }</a:t>
            </a:r>
          </a:p>
          <a:p>
            <a:r>
              <a:rPr lang="en-US" dirty="0" smtClean="0"/>
              <a:t>   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</a:t>
            </a:r>
            <a:r>
              <a:rPr lang="en-US" dirty="0" smtClean="0"/>
              <a:t>  </a:t>
            </a:r>
            <a:r>
              <a:rPr lang="en-US" dirty="0" smtClean="0">
                <a:solidFill>
                  <a:srgbClr val="C00000"/>
                </a:solidFill>
              </a:rPr>
              <a:t>return</a:t>
            </a:r>
            <a:r>
              <a:rPr lang="en-US" dirty="0" smtClean="0"/>
              <a:t> l;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9" name="Rounded Rectangle 58"/>
          <p:cNvSpPr/>
          <p:nvPr/>
        </p:nvSpPr>
        <p:spPr bwMode="auto">
          <a:xfrm>
            <a:off x="5519451" y="3505200"/>
            <a:ext cx="457200" cy="304800"/>
          </a:xfrm>
          <a:prstGeom prst="roundRect">
            <a:avLst/>
          </a:prstGeom>
          <a:noFill/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4648200" y="5334000"/>
            <a:ext cx="3810000" cy="923330"/>
            <a:chOff x="4343400" y="5181600"/>
            <a:chExt cx="3810000" cy="923330"/>
          </a:xfrm>
        </p:grpSpPr>
        <p:sp>
          <p:nvSpPr>
            <p:cNvPr id="60" name="TextBox 59"/>
            <p:cNvSpPr txBox="1"/>
            <p:nvPr/>
          </p:nvSpPr>
          <p:spPr>
            <a:xfrm>
              <a:off x="4343400" y="5181600"/>
              <a:ext cx="3810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Fold(          ) = </a:t>
              </a:r>
            </a:p>
            <a:p>
              <a:endParaRPr lang="en-US" dirty="0" smtClean="0"/>
            </a:p>
            <a:p>
              <a:r>
                <a:rPr lang="en-US" dirty="0" smtClean="0"/>
                <a:t>Fold(   </a:t>
              </a:r>
              <a:r>
                <a:rPr lang="en-US" dirty="0" smtClean="0"/>
                <a:t>   )     =</a:t>
              </a: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5214651" y="5748624"/>
              <a:ext cx="533400" cy="314325"/>
              <a:chOff x="5105400" y="5672424"/>
              <a:chExt cx="533400" cy="314325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5105400" y="5672424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sysClr val="window" lastClr="FFFFFF"/>
                    </a:solidFill>
                    <a:latin typeface="Calibri"/>
                  </a:rPr>
                  <a:t>a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2" name="Straight Arrow Connector 61"/>
              <p:cNvCxnSpPr>
                <a:stCxn id="61" idx="3"/>
              </p:cNvCxnSpPr>
              <p:nvPr/>
            </p:nvCxnSpPr>
            <p:spPr>
              <a:xfrm>
                <a:off x="5382491" y="5829587"/>
                <a:ext cx="256309" cy="952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</p:grpSp>
        <p:sp>
          <p:nvSpPr>
            <p:cNvPr id="64" name="Right Arrow 63"/>
            <p:cNvSpPr/>
            <p:nvPr/>
          </p:nvSpPr>
          <p:spPr>
            <a:xfrm>
              <a:off x="7010400" y="5759068"/>
              <a:ext cx="685800" cy="314325"/>
            </a:xfrm>
            <a:prstGeom prst="rightArrow">
              <a:avLst>
                <a:gd name="adj1" fmla="val 79091"/>
                <a:gd name="adj2" fmla="val 31091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mid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ight Arrow 64"/>
            <p:cNvSpPr/>
            <p:nvPr/>
          </p:nvSpPr>
          <p:spPr>
            <a:xfrm>
              <a:off x="7010400" y="5224749"/>
              <a:ext cx="685800" cy="314325"/>
            </a:xfrm>
            <a:prstGeom prst="rightArrow">
              <a:avLst>
                <a:gd name="adj1" fmla="val 79091"/>
                <a:gd name="adj2" fmla="val 31091"/>
              </a:avLst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 smtClean="0">
                  <a:solidFill>
                    <a:sysClr val="window" lastClr="FFFFFF"/>
                  </a:solidFill>
                  <a:latin typeface="Calibri"/>
                </a:rPr>
                <a:t>mid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127434" y="5216716"/>
              <a:ext cx="1219200" cy="323850"/>
              <a:chOff x="4953000" y="5062824"/>
              <a:chExt cx="1219200" cy="323850"/>
            </a:xfrm>
          </p:grpSpPr>
          <p:sp>
            <p:nvSpPr>
              <p:cNvPr id="66" name="Right Arrow 65"/>
              <p:cNvSpPr/>
              <p:nvPr/>
            </p:nvSpPr>
            <p:spPr>
              <a:xfrm>
                <a:off x="5486400" y="5072349"/>
                <a:ext cx="685800" cy="314325"/>
              </a:xfrm>
              <a:prstGeom prst="rightArrow">
                <a:avLst>
                  <a:gd name="adj1" fmla="val 79091"/>
                  <a:gd name="adj2" fmla="val 31091"/>
                </a:avLst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ysDash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sysClr val="window" lastClr="FFFFFF"/>
                    </a:solidFill>
                    <a:latin typeface="Calibri"/>
                  </a:rPr>
                  <a:t>mid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4953000" y="5062824"/>
                <a:ext cx="277091" cy="314325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lIns="0" r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400" kern="0" dirty="0" smtClean="0">
                    <a:solidFill>
                      <a:sysClr val="window" lastClr="FFFFFF"/>
                    </a:solidFill>
                    <a:latin typeface="Calibri"/>
                  </a:rPr>
                  <a:t>a</a:t>
                </a: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8" name="Straight Arrow Connector 67"/>
              <p:cNvCxnSpPr>
                <a:stCxn id="67" idx="3"/>
                <a:endCxn id="66" idx="1"/>
              </p:cNvCxnSpPr>
              <p:nvPr/>
            </p:nvCxnSpPr>
            <p:spPr>
              <a:xfrm>
                <a:off x="5230091" y="5219987"/>
                <a:ext cx="256309" cy="952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tailEnd type="arrow"/>
              </a:ln>
              <a:effectLst/>
            </p:spPr>
          </p:cxnSp>
        </p:grpSp>
      </p:grpSp>
      <p:sp>
        <p:nvSpPr>
          <p:cNvPr id="71" name="TextBox 70"/>
          <p:cNvSpPr txBox="1"/>
          <p:nvPr/>
        </p:nvSpPr>
        <p:spPr>
          <a:xfrm>
            <a:off x="0" y="5181600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Unfold(      )   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 animBg="1"/>
      <p:bldP spid="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600201"/>
            <a:ext cx="8229600" cy="1371600"/>
          </a:xfrm>
        </p:spPr>
        <p:txBody>
          <a:bodyPr/>
          <a:lstStyle/>
          <a:p>
            <a:r>
              <a:rPr lang="en-US" dirty="0" smtClean="0"/>
              <a:t>Set of abstract states can get really big</a:t>
            </a:r>
          </a:p>
          <a:p>
            <a:pPr lvl="1"/>
            <a:r>
              <a:rPr lang="en-US" dirty="0" smtClean="0"/>
              <a:t>synthesis in “one shot” no longer an option</a:t>
            </a: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25438" y="3276600"/>
            <a:ext cx="8513762" cy="2971800"/>
            <a:chOff x="325438" y="3276600"/>
            <a:chExt cx="8513762" cy="2971800"/>
          </a:xfrm>
        </p:grpSpPr>
        <p:sp>
          <p:nvSpPr>
            <p:cNvPr id="4" name="Rectangle 3"/>
            <p:cNvSpPr>
              <a:spLocks noChangeArrowheads="1"/>
            </p:cNvSpPr>
            <p:nvPr/>
          </p:nvSpPr>
          <p:spPr bwMode="auto">
            <a:xfrm>
              <a:off x="381000" y="3878263"/>
              <a:ext cx="3124200" cy="1639887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Inductive Synthesizer</a:t>
              </a:r>
            </a:p>
            <a:p>
              <a:endParaRPr lang="en-US" sz="1600"/>
            </a:p>
            <a:p>
              <a:endParaRPr lang="en-US" sz="1600"/>
            </a:p>
            <a:p>
              <a:endParaRPr lang="en-US" sz="1600"/>
            </a:p>
            <a:p>
              <a:r>
                <a:rPr lang="en-US" sz="1600"/>
                <a:t> </a:t>
              </a:r>
            </a:p>
            <a:p>
              <a:pPr>
                <a:buFontTx/>
                <a:buChar char="•"/>
              </a:pPr>
              <a:endParaRPr lang="en-US" sz="1600"/>
            </a:p>
          </p:txBody>
        </p:sp>
        <p:cxnSp>
          <p:nvCxnSpPr>
            <p:cNvPr id="5" name="AutoShape 4"/>
            <p:cNvCxnSpPr>
              <a:cxnSpLocks noChangeShapeType="1"/>
              <a:stCxn id="4" idx="0"/>
              <a:endCxn id="19" idx="0"/>
            </p:cNvCxnSpPr>
            <p:nvPr/>
          </p:nvCxnSpPr>
          <p:spPr bwMode="auto">
            <a:xfrm rot="5400000" flipV="1">
              <a:off x="4247356" y="1574007"/>
              <a:ext cx="39687" cy="4648200"/>
            </a:xfrm>
            <a:prstGeom prst="curvedConnector3">
              <a:avLst>
                <a:gd name="adj1" fmla="val -576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" name="AutoShape 5"/>
            <p:cNvCxnSpPr>
              <a:cxnSpLocks noChangeShapeType="1"/>
              <a:stCxn id="14" idx="0"/>
              <a:endCxn id="4" idx="2"/>
            </p:cNvCxnSpPr>
            <p:nvPr/>
          </p:nvCxnSpPr>
          <p:spPr bwMode="auto">
            <a:xfrm rot="5400000" flipH="1" flipV="1">
              <a:off x="1692275" y="5768975"/>
              <a:ext cx="501650" cy="15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3810000" y="4546600"/>
              <a:ext cx="876300" cy="285750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rgbClr val="CC0000"/>
                  </a:solidFill>
                </a:rPr>
                <a:t>buggy</a:t>
              </a:r>
              <a:r>
                <a:rPr lang="en-US" sz="1400" b="1">
                  <a:solidFill>
                    <a:srgbClr val="CC0000"/>
                  </a:solidFill>
                </a:rPr>
                <a:t> </a:t>
              </a:r>
            </a:p>
          </p:txBody>
        </p:sp>
        <p:cxnSp>
          <p:nvCxnSpPr>
            <p:cNvPr id="8" name="AutoShape 7"/>
            <p:cNvCxnSpPr>
              <a:cxnSpLocks noChangeShapeType="1"/>
              <a:stCxn id="4" idx="3"/>
              <a:endCxn id="7" idx="2"/>
            </p:cNvCxnSpPr>
            <p:nvPr/>
          </p:nvCxnSpPr>
          <p:spPr bwMode="auto">
            <a:xfrm flipV="1">
              <a:off x="3505200" y="4689475"/>
              <a:ext cx="304800" cy="952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3200400" y="3276600"/>
              <a:ext cx="2270125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/>
                <a:t>candidate implementation</a:t>
              </a:r>
            </a:p>
          </p:txBody>
        </p:sp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971800" y="5835650"/>
              <a:ext cx="192881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600" dirty="0"/>
                <a:t>counterexample input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1323975" y="3429000"/>
              <a:ext cx="884238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succeed</a:t>
              </a: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3505200" y="4237038"/>
              <a:ext cx="463550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fail</a:t>
              </a: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5943600" y="5289550"/>
              <a:ext cx="4635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fail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257300" y="6019800"/>
              <a:ext cx="1371600" cy="2286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00"/>
                <a:t>observation set E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H="1">
              <a:off x="2667000" y="6146663"/>
              <a:ext cx="24352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6" name="AutoShape 15"/>
            <p:cNvCxnSpPr>
              <a:cxnSpLocks noChangeShapeType="1"/>
              <a:stCxn id="19" idx="2"/>
              <a:endCxn id="15" idx="0"/>
            </p:cNvCxnSpPr>
            <p:nvPr/>
          </p:nvCxnSpPr>
          <p:spPr bwMode="auto">
            <a:xfrm rot="5400000">
              <a:off x="5418207" y="4973569"/>
              <a:ext cx="857113" cy="1489075"/>
            </a:xfrm>
            <a:prstGeom prst="curvedConnector3">
              <a:avLst>
                <a:gd name="adj1" fmla="val 9729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8534400" y="4298950"/>
              <a:ext cx="304800" cy="28575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>
                  <a:solidFill>
                    <a:schemeClr val="bg1"/>
                  </a:solidFill>
                </a:rPr>
                <a:t>ok</a:t>
              </a:r>
            </a:p>
          </p:txBody>
        </p:sp>
        <p:cxnSp>
          <p:nvCxnSpPr>
            <p:cNvPr id="18" name="AutoShape 17"/>
            <p:cNvCxnSpPr>
              <a:cxnSpLocks noChangeShapeType="1"/>
              <a:stCxn id="19" idx="3"/>
              <a:endCxn id="17" idx="2"/>
            </p:cNvCxnSpPr>
            <p:nvPr/>
          </p:nvCxnSpPr>
          <p:spPr bwMode="auto">
            <a:xfrm flipV="1">
              <a:off x="8153400" y="4441825"/>
              <a:ext cx="381000" cy="1619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5029200" y="3917950"/>
              <a:ext cx="3124200" cy="1371600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>
                  <a:solidFill>
                    <a:schemeClr val="accent2"/>
                  </a:solidFill>
                </a:rPr>
                <a:t>Automated Validation</a:t>
              </a:r>
            </a:p>
            <a:p>
              <a:pPr>
                <a:buFontTx/>
                <a:buChar char="•"/>
              </a:pPr>
              <a:endParaRPr lang="en-US" sz="1600"/>
            </a:p>
            <a:p>
              <a:pPr>
                <a:buFontTx/>
                <a:buChar char="•"/>
              </a:pPr>
              <a:endParaRPr lang="en-US" sz="1600"/>
            </a:p>
            <a:p>
              <a:pPr>
                <a:buFontTx/>
                <a:buChar char="•"/>
              </a:pPr>
              <a:endParaRPr lang="en-US" sz="1600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257800" y="4603750"/>
              <a:ext cx="2667000" cy="457200"/>
            </a:xfrm>
            <a:prstGeom prst="rect">
              <a:avLst/>
            </a:prstGeom>
            <a:solidFill>
              <a:schemeClr val="bg1">
                <a:alpha val="54117"/>
              </a:schemeClr>
            </a:solidFill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100"/>
                <a:t>Your verifier/checker  goes here</a:t>
              </a: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325438" y="4224338"/>
              <a:ext cx="3200400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342900" indent="-342900">
                <a:spcBef>
                  <a:spcPct val="20000"/>
                </a:spcBef>
                <a:buFontTx/>
                <a:buChar char="•"/>
              </a:pPr>
              <a:r>
                <a:rPr lang="en-US" sz="1600"/>
                <a:t>Derive candidate implementation from concrete inputs.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905000" y="2743200"/>
            <a:ext cx="51601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latin typeface="+mj-lt"/>
              </a:rPr>
              <a:t>Counterexample Guided Inductive Synthesis</a:t>
            </a:r>
            <a:endParaRPr lang="en-US" sz="200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67207" y="6248400"/>
            <a:ext cx="537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Validation is now abstract interpretation</a:t>
            </a:r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 of CAD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1960-1980s</a:t>
            </a:r>
          </a:p>
          <a:p>
            <a:pPr lvl="1"/>
            <a:r>
              <a:rPr lang="en-US" dirty="0" smtClean="0"/>
              <a:t>Design organization and management</a:t>
            </a:r>
          </a:p>
          <a:p>
            <a:pPr lvl="1"/>
            <a:r>
              <a:rPr lang="en-US" dirty="0" smtClean="0"/>
              <a:t>Modularity and Reusability</a:t>
            </a:r>
          </a:p>
          <a:p>
            <a:pPr lvl="1"/>
            <a:r>
              <a:rPr lang="en-US" dirty="0" smtClean="0"/>
              <a:t>“Compilation”</a:t>
            </a:r>
          </a:p>
          <a:p>
            <a:pPr lvl="1"/>
            <a:r>
              <a:rPr lang="en-US" dirty="0" smtClean="0"/>
              <a:t>Interface Checking</a:t>
            </a:r>
          </a:p>
          <a:p>
            <a:endParaRPr lang="en-US" dirty="0" smtClean="0"/>
          </a:p>
          <a:p>
            <a:r>
              <a:rPr lang="en-US" dirty="0" smtClean="0"/>
              <a:t>1990s</a:t>
            </a:r>
          </a:p>
          <a:p>
            <a:pPr lvl="1"/>
            <a:r>
              <a:rPr lang="en-US" dirty="0" smtClean="0"/>
              <a:t>Push-Button Design Validation</a:t>
            </a:r>
          </a:p>
          <a:p>
            <a:endParaRPr lang="en-US" dirty="0" smtClean="0"/>
          </a:p>
          <a:p>
            <a:r>
              <a:rPr lang="en-US" dirty="0" smtClean="0"/>
              <a:t>2000s </a:t>
            </a:r>
          </a:p>
          <a:p>
            <a:pPr lvl="1"/>
            <a:r>
              <a:rPr lang="en-US" dirty="0" smtClean="0"/>
              <a:t>Design Synthesis and Optimization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 descr="Seriously modern drawing boar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32054" y="1295400"/>
            <a:ext cx="2453286" cy="1600200"/>
          </a:xfrm>
          <a:prstGeom prst="rect">
            <a:avLst/>
          </a:prstGeom>
          <a:noFill/>
        </p:spPr>
      </p:pic>
      <p:pic>
        <p:nvPicPr>
          <p:cNvPr id="6" name="Picture 2" descr="http://cadit.typepad.com/my_weblog/WindowsLiveWriter/AutoCAD_PC_A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8254" y="2968259"/>
            <a:ext cx="2310130" cy="1908541"/>
          </a:xfrm>
          <a:prstGeom prst="rect">
            <a:avLst/>
          </a:prstGeom>
          <a:noFill/>
        </p:spPr>
      </p:pic>
      <p:sp>
        <p:nvSpPr>
          <p:cNvPr id="38914" name="AutoShape 2" descr="http://www.alibre.com/images/screens/feaanimated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6" name="AutoShape 4" descr="http://www.alibre.com/images/screens/feaanimated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AutoShape 6" descr="http://www.alibre.com/images/screens/feaanimated.gif"/>
          <p:cNvSpPr>
            <a:spLocks noChangeAspect="1" noChangeArrowheads="1"/>
          </p:cNvSpPr>
          <p:nvPr/>
        </p:nvSpPr>
        <p:spPr bwMode="auto">
          <a:xfrm>
            <a:off x="14922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feaanimated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1947" y="5010150"/>
            <a:ext cx="2722053" cy="1695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CEGIS + Abstraction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517341" y="1295400"/>
            <a:ext cx="609600" cy="457200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20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</a:t>
            </a:r>
            <a:endParaRPr kumimoji="0" lang="en-US" sz="20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/>
          <p:cNvSpPr/>
          <p:nvPr/>
        </p:nvSpPr>
        <p:spPr>
          <a:xfrm>
            <a:off x="6553200" y="2792506"/>
            <a:ext cx="533400" cy="457200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18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5334000" y="3657600"/>
            <a:ext cx="533400" cy="457200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20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US" sz="20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696200" y="4191000"/>
            <a:ext cx="533400" cy="457200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20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US" sz="20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5257800" y="5410200"/>
            <a:ext cx="685800" cy="457200"/>
          </a:xfrm>
          <a:prstGeom prst="ellips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  <a:r>
              <a:rPr kumimoji="0" lang="en-US" sz="20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out</a:t>
            </a:r>
            <a:endParaRPr kumimoji="0" lang="en-US" sz="20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53200" y="1999130"/>
            <a:ext cx="533400" cy="4572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US" sz="24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153400" y="3124200"/>
            <a:ext cx="533400" cy="4572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US" sz="24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0" y="4572000"/>
            <a:ext cx="533400" cy="4572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US" sz="24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Diamond 12"/>
          <p:cNvSpPr/>
          <p:nvPr/>
        </p:nvSpPr>
        <p:spPr>
          <a:xfrm>
            <a:off x="6360459" y="3617259"/>
            <a:ext cx="914400" cy="533400"/>
          </a:xfrm>
          <a:prstGeom prst="diamond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  <a:r>
              <a:rPr kumimoji="0" lang="en-US" sz="24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</a:t>
            </a: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Arrow Connector 13"/>
          <p:cNvCxnSpPr>
            <a:stCxn id="5" idx="4"/>
            <a:endCxn id="10" idx="0"/>
          </p:cNvCxnSpPr>
          <p:nvPr/>
        </p:nvCxnSpPr>
        <p:spPr>
          <a:xfrm rot="5400000">
            <a:off x="6697756" y="1874745"/>
            <a:ext cx="246530" cy="224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5" name="Straight Arrow Connector 14"/>
          <p:cNvCxnSpPr>
            <a:stCxn id="10" idx="2"/>
            <a:endCxn id="6" idx="0"/>
          </p:cNvCxnSpPr>
          <p:nvPr/>
        </p:nvCxnSpPr>
        <p:spPr>
          <a:xfrm rot="5400000">
            <a:off x="6651812" y="2624418"/>
            <a:ext cx="336176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6" name="Straight Arrow Connector 15"/>
          <p:cNvCxnSpPr>
            <a:stCxn id="6" idx="4"/>
            <a:endCxn id="13" idx="0"/>
          </p:cNvCxnSpPr>
          <p:nvPr/>
        </p:nvCxnSpPr>
        <p:spPr>
          <a:xfrm rot="5400000">
            <a:off x="6635004" y="3432362"/>
            <a:ext cx="367553" cy="2241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7" name="Shape 16"/>
          <p:cNvCxnSpPr>
            <a:stCxn id="13" idx="3"/>
            <a:endCxn id="8" idx="0"/>
          </p:cNvCxnSpPr>
          <p:nvPr/>
        </p:nvCxnSpPr>
        <p:spPr>
          <a:xfrm>
            <a:off x="7274859" y="3883959"/>
            <a:ext cx="688041" cy="307041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8" name="Shape 17"/>
          <p:cNvCxnSpPr>
            <a:stCxn id="8" idx="6"/>
            <a:endCxn id="11" idx="2"/>
          </p:cNvCxnSpPr>
          <p:nvPr/>
        </p:nvCxnSpPr>
        <p:spPr>
          <a:xfrm flipV="1">
            <a:off x="8229600" y="3581400"/>
            <a:ext cx="190500" cy="838200"/>
          </a:xfrm>
          <a:prstGeom prst="bentConnector2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19" name="Shape 18"/>
          <p:cNvCxnSpPr/>
          <p:nvPr/>
        </p:nvCxnSpPr>
        <p:spPr>
          <a:xfrm rot="16200000" flipV="1">
            <a:off x="7714456" y="2496344"/>
            <a:ext cx="1588" cy="1257300"/>
          </a:xfrm>
          <a:prstGeom prst="bentConnector4">
            <a:avLst>
              <a:gd name="adj1" fmla="val -14395466"/>
              <a:gd name="adj2" fmla="val 60606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0" name="Elbow Connector 19"/>
          <p:cNvCxnSpPr>
            <a:stCxn id="13" idx="1"/>
            <a:endCxn id="7" idx="6"/>
          </p:cNvCxnSpPr>
          <p:nvPr/>
        </p:nvCxnSpPr>
        <p:spPr>
          <a:xfrm rot="10800000" flipV="1">
            <a:off x="5867401" y="3883958"/>
            <a:ext cx="493059" cy="2241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1" name="Straight Arrow Connector 20"/>
          <p:cNvCxnSpPr>
            <a:stCxn id="7" idx="4"/>
            <a:endCxn id="12" idx="0"/>
          </p:cNvCxnSpPr>
          <p:nvPr/>
        </p:nvCxnSpPr>
        <p:spPr>
          <a:xfrm rot="5400000">
            <a:off x="5372100" y="4343400"/>
            <a:ext cx="457200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cxnSp>
        <p:nvCxnSpPr>
          <p:cNvPr id="22" name="Straight Arrow Connector 21"/>
          <p:cNvCxnSpPr>
            <a:stCxn id="12" idx="2"/>
            <a:endCxn id="9" idx="0"/>
          </p:cNvCxnSpPr>
          <p:nvPr/>
        </p:nvCxnSpPr>
        <p:spPr>
          <a:xfrm rot="5400000">
            <a:off x="5410200" y="5219700"/>
            <a:ext cx="381000" cy="158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7315200" y="3581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true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7400" y="3505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false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2667000"/>
            <a:ext cx="4505325" cy="352425"/>
          </a:xfrm>
          <a:prstGeom prst="rect">
            <a:avLst/>
          </a:prstGeom>
          <a:noFill/>
        </p:spPr>
      </p:pic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0" y="809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1600200"/>
            <a:ext cx="4557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Inductive synthesis over traces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600200"/>
            <a:ext cx="8978900" cy="4525963"/>
          </a:xfrm>
        </p:spPr>
        <p:txBody>
          <a:bodyPr/>
          <a:lstStyle/>
          <a:p>
            <a:r>
              <a:rPr lang="en-US" dirty="0" smtClean="0"/>
              <a:t>Need intuitive mechanisms for providing insight</a:t>
            </a:r>
          </a:p>
          <a:p>
            <a:pPr lvl="1"/>
            <a:r>
              <a:rPr lang="en-US" dirty="0" smtClean="0"/>
              <a:t>storyboards are a great mechanism for this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Easier to write abstractions than programs</a:t>
            </a:r>
          </a:p>
          <a:p>
            <a:pPr lvl="1"/>
            <a:r>
              <a:rPr lang="en-US" dirty="0" smtClean="0"/>
              <a:t>provided you have the right tools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Matchmaker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data driven approach to Synthesis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scale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5100" y="1600200"/>
            <a:ext cx="89789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OO Frameworks revolutionized programming</a:t>
            </a:r>
          </a:p>
          <a:p>
            <a:pPr lvl="1"/>
            <a:r>
              <a:rPr lang="en-US" dirty="0" smtClean="0"/>
              <a:t>designed around flexibility and extensibility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Overall this was a good thing</a:t>
            </a:r>
          </a:p>
          <a:p>
            <a:pPr lvl="1"/>
            <a:r>
              <a:rPr lang="en-US" dirty="0" smtClean="0"/>
              <a:t>facilitates reuse</a:t>
            </a:r>
          </a:p>
          <a:p>
            <a:pPr lvl="1"/>
            <a:r>
              <a:rPr lang="en-US" dirty="0" smtClean="0"/>
              <a:t>new applications deliver rich functionality with little new code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But, there were unintended consequences</a:t>
            </a:r>
          </a:p>
          <a:p>
            <a:pPr lvl="1"/>
            <a:r>
              <a:rPr lang="en-US" dirty="0" smtClean="0"/>
              <a:t>functionality is atomized into very small methods</a:t>
            </a:r>
          </a:p>
          <a:p>
            <a:pPr lvl="1"/>
            <a:r>
              <a:rPr lang="en-US" dirty="0" smtClean="0"/>
              <a:t>proliferation of classes and interfaces</a:t>
            </a:r>
          </a:p>
          <a:p>
            <a:pPr lvl="1"/>
            <a:r>
              <a:rPr lang="en-US" dirty="0" smtClean="0"/>
              <a:t>“Ravioli” code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71450" y="0"/>
            <a:ext cx="8972550" cy="1096962"/>
          </a:xfrm>
        </p:spPr>
        <p:txBody>
          <a:bodyPr/>
          <a:lstStyle/>
          <a:p>
            <a:r>
              <a:rPr lang="en-US" dirty="0" smtClean="0"/>
              <a:t>Example: Eclipse Syntax Highlighting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65100" y="1371600"/>
            <a:ext cx="8750300" cy="685800"/>
          </a:xfrm>
        </p:spPr>
        <p:txBody>
          <a:bodyPr/>
          <a:lstStyle/>
          <a:p>
            <a:pPr>
              <a:buNone/>
            </a:pPr>
            <a:r>
              <a:rPr lang="en-US" sz="2400" dirty="0" smtClean="0"/>
              <a:t>Different lexical elements highlighted in different colors</a:t>
            </a:r>
            <a:endParaRPr lang="en-US" sz="24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05000"/>
            <a:ext cx="7119938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Straight Connector 8"/>
          <p:cNvCxnSpPr/>
          <p:nvPr/>
        </p:nvCxnSpPr>
        <p:spPr bwMode="auto">
          <a:xfrm>
            <a:off x="609600" y="3352800"/>
            <a:ext cx="449580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 bwMode="auto">
          <a:xfrm>
            <a:off x="685800" y="3683726"/>
            <a:ext cx="60960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 bwMode="auto">
          <a:xfrm>
            <a:off x="1905000" y="4038600"/>
            <a:ext cx="533400" cy="0"/>
          </a:xfrm>
          <a:prstGeom prst="line">
            <a:avLst/>
          </a:prstGeom>
          <a:ln w="1905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3400" y="5410200"/>
            <a:ext cx="625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If we create an editor for our own language</a:t>
            </a:r>
          </a:p>
          <a:p>
            <a:r>
              <a:rPr lang="en-US" sz="2000" b="1" dirty="0" smtClean="0">
                <a:solidFill>
                  <a:srgbClr val="C00000"/>
                </a:solidFill>
              </a:rPr>
              <a:t>How do we get it to do this?</a:t>
            </a:r>
            <a:endParaRPr lang="en-US" sz="2000" b="1" dirty="0">
              <a:solidFill>
                <a:srgbClr val="C00000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105400" y="2667000"/>
            <a:ext cx="3733800" cy="685800"/>
            <a:chOff x="5105400" y="2667000"/>
            <a:chExt cx="3733800" cy="685800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7467600" y="2667000"/>
              <a:ext cx="1371600" cy="381000"/>
            </a:xfrm>
            <a:prstGeom prst="roundRect">
              <a:avLst/>
            </a:prstGeom>
            <a:solidFill>
              <a:srgbClr val="4A7EBB"/>
            </a:solidFill>
            <a:ln w="3810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+mj-lt"/>
                </a:rPr>
                <a:t>comment</a:t>
              </a:r>
              <a:endParaRPr kumimoji="0" lang="en-US" sz="1800" b="0" i="0" u="none" strike="noStrike" cap="none" normalizeH="0" baseline="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cxnSp>
          <p:nvCxnSpPr>
            <p:cNvPr id="21" name="Straight Connector 20"/>
            <p:cNvCxnSpPr>
              <a:stCxn id="16" idx="1"/>
            </p:cNvCxnSpPr>
            <p:nvPr/>
          </p:nvCxnSpPr>
          <p:spPr bwMode="auto">
            <a:xfrm rot="10800000" flipV="1">
              <a:off x="5105400" y="2857500"/>
              <a:ext cx="2362200" cy="4953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295400" y="3352800"/>
            <a:ext cx="7543800" cy="381000"/>
            <a:chOff x="1295400" y="3352800"/>
            <a:chExt cx="7543800" cy="381000"/>
          </a:xfrm>
        </p:grpSpPr>
        <p:sp>
          <p:nvSpPr>
            <p:cNvPr id="17" name="Rounded Rectangle 16"/>
            <p:cNvSpPr/>
            <p:nvPr/>
          </p:nvSpPr>
          <p:spPr bwMode="auto">
            <a:xfrm>
              <a:off x="7543800" y="3352800"/>
              <a:ext cx="1295400" cy="381000"/>
            </a:xfrm>
            <a:prstGeom prst="roundRect">
              <a:avLst/>
            </a:prstGeom>
            <a:solidFill>
              <a:srgbClr val="4A7EBB"/>
            </a:solidFill>
            <a:ln w="3810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+mj-lt"/>
                </a:rPr>
                <a:t>tag</a:t>
              </a:r>
              <a:endParaRPr kumimoji="0" lang="en-US" sz="1800" b="0" i="0" u="none" strike="noStrike" cap="none" normalizeH="0" baseline="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cxnSp>
          <p:nvCxnSpPr>
            <p:cNvPr id="22" name="Straight Connector 21"/>
            <p:cNvCxnSpPr>
              <a:stCxn id="17" idx="1"/>
            </p:cNvCxnSpPr>
            <p:nvPr/>
          </p:nvCxnSpPr>
          <p:spPr bwMode="auto">
            <a:xfrm rot="10800000" flipV="1">
              <a:off x="1295400" y="3543300"/>
              <a:ext cx="6248400" cy="1143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438400" y="4038600"/>
            <a:ext cx="6400800" cy="914400"/>
            <a:chOff x="2438400" y="4038600"/>
            <a:chExt cx="6400800" cy="914400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7696200" y="4572000"/>
              <a:ext cx="1143000" cy="381000"/>
            </a:xfrm>
            <a:prstGeom prst="roundRect">
              <a:avLst/>
            </a:prstGeom>
            <a:solidFill>
              <a:srgbClr val="4A7EBB"/>
            </a:solidFill>
            <a:ln w="38100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solidFill>
                      <a:schemeClr val="bg1">
                        <a:lumMod val="9500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+mj-lt"/>
                </a:rPr>
                <a:t>string</a:t>
              </a:r>
              <a:endParaRPr kumimoji="0" lang="en-US" sz="1800" b="0" i="0" u="none" strike="noStrike" cap="none" normalizeH="0" baseline="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effectLst/>
                <a:latin typeface="+mj-lt"/>
              </a:endParaRPr>
            </a:p>
          </p:txBody>
        </p:sp>
        <p:cxnSp>
          <p:nvCxnSpPr>
            <p:cNvPr id="23" name="Straight Connector 22"/>
            <p:cNvCxnSpPr>
              <a:stCxn id="18" idx="1"/>
            </p:cNvCxnSpPr>
            <p:nvPr/>
          </p:nvCxnSpPr>
          <p:spPr bwMode="auto">
            <a:xfrm rot="10800000">
              <a:off x="2438400" y="4038600"/>
              <a:ext cx="5257800" cy="7239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know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30530" y="3518754"/>
            <a:ext cx="137047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SkScanner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3511" y="3517166"/>
            <a:ext cx="1373744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SkEditor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2615719" y="3319391"/>
            <a:ext cx="4023314" cy="1029048"/>
          </a:xfrm>
          <a:custGeom>
            <a:avLst/>
            <a:gdLst>
              <a:gd name="connsiteX0" fmla="*/ 0 w 4023314"/>
              <a:gd name="connsiteY0" fmla="*/ 383189 h 1029048"/>
              <a:gd name="connsiteX1" fmla="*/ 435705 w 4023314"/>
              <a:gd name="connsiteY1" fmla="*/ 49444 h 1029048"/>
              <a:gd name="connsiteX2" fmla="*/ 1093897 w 4023314"/>
              <a:gd name="connsiteY2" fmla="*/ 679852 h 1029048"/>
              <a:gd name="connsiteX3" fmla="*/ 2039468 w 4023314"/>
              <a:gd name="connsiteY3" fmla="*/ 160693 h 1029048"/>
              <a:gd name="connsiteX4" fmla="*/ 2864526 w 4023314"/>
              <a:gd name="connsiteY4" fmla="*/ 995056 h 1029048"/>
              <a:gd name="connsiteX5" fmla="*/ 4023314 w 4023314"/>
              <a:gd name="connsiteY5" fmla="*/ 364648 h 102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314" h="1029048">
                <a:moveTo>
                  <a:pt x="0" y="383189"/>
                </a:moveTo>
                <a:cubicBezTo>
                  <a:pt x="126694" y="191594"/>
                  <a:pt x="253389" y="0"/>
                  <a:pt x="435705" y="49444"/>
                </a:cubicBezTo>
                <a:cubicBezTo>
                  <a:pt x="618021" y="98888"/>
                  <a:pt x="826603" y="661311"/>
                  <a:pt x="1093897" y="679852"/>
                </a:cubicBezTo>
                <a:cubicBezTo>
                  <a:pt x="1361191" y="698393"/>
                  <a:pt x="1744363" y="108159"/>
                  <a:pt x="2039468" y="160693"/>
                </a:cubicBezTo>
                <a:cubicBezTo>
                  <a:pt x="2334573" y="213227"/>
                  <a:pt x="2533885" y="961064"/>
                  <a:pt x="2864526" y="995056"/>
                </a:cubicBezTo>
                <a:cubicBezTo>
                  <a:pt x="3195167" y="1029048"/>
                  <a:pt x="3896620" y="480532"/>
                  <a:pt x="4023314" y="364648"/>
                </a:cubicBezTo>
              </a:path>
            </a:pathLst>
          </a:custGeom>
          <a:noFill/>
          <a:ln w="25400" cap="flat" cmpd="sng" algn="ctr">
            <a:solidFill>
              <a:srgbClr val="4F81BD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Action Button: Help 11"/>
          <p:cNvSpPr/>
          <p:nvPr/>
        </p:nvSpPr>
        <p:spPr>
          <a:xfrm>
            <a:off x="4447654" y="3319391"/>
            <a:ext cx="822960" cy="822960"/>
          </a:xfrm>
          <a:prstGeom prst="actionButtonHelp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sp>
      <p:sp>
        <p:nvSpPr>
          <p:cNvPr id="13" name="TextBox 12"/>
          <p:cNvSpPr txBox="1"/>
          <p:nvPr/>
        </p:nvSpPr>
        <p:spPr>
          <a:xfrm>
            <a:off x="6362741" y="2061756"/>
            <a:ext cx="190387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ITokenScanner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1996" y="2057400"/>
            <a:ext cx="1652089" cy="408623"/>
          </a:xfrm>
          <a:prstGeom prst="round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TextEditor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cxnSp>
        <p:nvCxnSpPr>
          <p:cNvPr id="16" name="Straight Arrow Connector 15"/>
          <p:cNvCxnSpPr>
            <a:endCxn id="10" idx="0"/>
          </p:cNvCxnSpPr>
          <p:nvPr/>
        </p:nvCxnSpPr>
        <p:spPr bwMode="auto">
          <a:xfrm rot="16200000" flipH="1">
            <a:off x="1403641" y="2990423"/>
            <a:ext cx="1051143" cy="234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9" idx="0"/>
          </p:cNvCxnSpPr>
          <p:nvPr/>
        </p:nvCxnSpPr>
        <p:spPr bwMode="auto">
          <a:xfrm rot="16200000" flipH="1">
            <a:off x="6771387" y="2974376"/>
            <a:ext cx="1087666" cy="1089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51759" y="4953000"/>
            <a:ext cx="434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Cambria Math" pitchFamily="18" charset="0"/>
                <a:ea typeface="Cambria Math" pitchFamily="18" charset="0"/>
              </a:rPr>
              <a:t>TextEditor</a:t>
            </a:r>
            <a:r>
              <a:rPr lang="en-US" sz="2400" dirty="0" err="1" smtClean="0">
                <a:latin typeface="Cambria Math" pitchFamily="18" charset="0"/>
                <a:ea typeface="Cambria Math" pitchFamily="18" charset="0"/>
              </a:rPr>
              <a:t>.setTokenScanner</a:t>
            </a:r>
            <a:r>
              <a:rPr lang="en-US" sz="2400" dirty="0" smtClean="0">
                <a:latin typeface="Cambria Math" pitchFamily="18" charset="0"/>
                <a:ea typeface="Cambria Math" pitchFamily="18" charset="0"/>
              </a:rPr>
              <a:t>(  );</a:t>
            </a:r>
            <a:endParaRPr lang="en-US" sz="2400" dirty="0">
              <a:latin typeface="Cambria Math" pitchFamily="18" charset="0"/>
              <a:ea typeface="Cambria Math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inkTgt spid="_x0000_s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667750" cy="1096962"/>
          </a:xfrm>
        </p:spPr>
        <p:txBody>
          <a:bodyPr/>
          <a:lstStyle/>
          <a:p>
            <a:r>
              <a:rPr lang="en-US" dirty="0" smtClean="0"/>
              <a:t>How do editors and Scanners Meet?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1" idx="0"/>
          </p:cNvCxnSpPr>
          <p:nvPr/>
        </p:nvCxnSpPr>
        <p:spPr>
          <a:xfrm rot="5400000" flipH="1" flipV="1">
            <a:off x="6707047" y="3874219"/>
            <a:ext cx="780514" cy="781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8600" y="1219200"/>
            <a:ext cx="86106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lnSpc>
                <a:spcPct val="150000"/>
              </a:lnSpc>
              <a:buAutoNum type="arabicParenBoth"/>
            </a:pP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DefaultDamagerRepairer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=new </a:t>
            </a:r>
            <a:r>
              <a:rPr lang="en-US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DefaultDamagerRepairer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(new </a:t>
            </a:r>
            <a:r>
              <a:rPr lang="en-US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SkScanner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());</a:t>
            </a:r>
          </a:p>
          <a:p>
            <a:pPr marL="342900" lvl="3" indent="-342900">
              <a:lnSpc>
                <a:spcPct val="150000"/>
              </a:lnSpc>
              <a:buAutoNum type="arabicParenBoth"/>
            </a:pP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PresentationReconciler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rcr</a:t>
            </a:r>
            <a:r>
              <a:rPr lang="en-US" dirty="0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= new </a:t>
            </a:r>
            <a:r>
              <a:rPr lang="en-US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PresentationReconciler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();</a:t>
            </a:r>
          </a:p>
          <a:p>
            <a:pPr marL="342900" lvl="3" indent="-342900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b="1" dirty="0" err="1" smtClean="0">
                <a:latin typeface="Cambria Math" pitchFamily="18" charset="0"/>
                <a:ea typeface="Cambria Math" pitchFamily="18" charset="0"/>
              </a:rPr>
              <a:t>rcr.</a:t>
            </a:r>
            <a:r>
              <a:rPr lang="en-US" b="1" dirty="0" err="1" smtClean="0">
                <a:solidFill>
                  <a:srgbClr val="3366FF"/>
                </a:solidFill>
                <a:latin typeface="Cambria Math" pitchFamily="18" charset="0"/>
                <a:ea typeface="Cambria Math" pitchFamily="18" charset="0"/>
              </a:rPr>
              <a:t>setDamager</a:t>
            </a: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b="1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, …); </a:t>
            </a:r>
            <a:r>
              <a:rPr lang="en-US" b="1" dirty="0" err="1" smtClean="0">
                <a:latin typeface="Cambria Math" pitchFamily="18" charset="0"/>
                <a:ea typeface="Cambria Math" pitchFamily="18" charset="0"/>
              </a:rPr>
              <a:t>rcr.</a:t>
            </a:r>
            <a:r>
              <a:rPr lang="en-US" b="1" dirty="0" err="1" smtClean="0">
                <a:solidFill>
                  <a:srgbClr val="3366FF"/>
                </a:solidFill>
                <a:latin typeface="Cambria Math" pitchFamily="18" charset="0"/>
                <a:ea typeface="Cambria Math" pitchFamily="18" charset="0"/>
              </a:rPr>
              <a:t>setRepairer</a:t>
            </a: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b="1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b="1" dirty="0" smtClean="0">
                <a:latin typeface="Cambria Math" pitchFamily="18" charset="0"/>
                <a:ea typeface="Cambria Math" pitchFamily="18" charset="0"/>
              </a:rPr>
              <a:t>, …);</a:t>
            </a:r>
            <a:endParaRPr lang="en-US" altLang="zh-CN" b="1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34401" y="4059200"/>
            <a:ext cx="5867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37239" y="6412468"/>
            <a:ext cx="6028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cxnSp>
        <p:nvCxnSpPr>
          <p:cNvPr id="17" name="Shape 16"/>
          <p:cNvCxnSpPr>
            <a:stCxn id="32" idx="0"/>
            <a:endCxn id="31" idx="1"/>
          </p:cNvCxnSpPr>
          <p:nvPr/>
        </p:nvCxnSpPr>
        <p:spPr>
          <a:xfrm rot="5400000" flipH="1" flipV="1">
            <a:off x="4494013" y="5261733"/>
            <a:ext cx="1567934" cy="7239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>
            <a:stCxn id="32" idx="0"/>
            <a:endCxn id="31" idx="3"/>
          </p:cNvCxnSpPr>
          <p:nvPr/>
        </p:nvCxnSpPr>
        <p:spPr>
          <a:xfrm rot="5400000" flipH="1" flipV="1">
            <a:off x="5560813" y="4194933"/>
            <a:ext cx="1567934" cy="2857500"/>
          </a:xfrm>
          <a:prstGeom prst="curvedConnector4">
            <a:avLst>
              <a:gd name="adj1" fmla="val 44111"/>
              <a:gd name="adj2" fmla="val 108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77930" y="5645650"/>
            <a:ext cx="6874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44930" y="3740650"/>
            <a:ext cx="137047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SkScanner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3130" y="3816850"/>
            <a:ext cx="1373744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SkEditor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39930" y="4655050"/>
            <a:ext cx="21336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DamageRepairer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1530" y="6407650"/>
            <a:ext cx="34290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PresentationReconciler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8" name="Round Single Corner Rectangle 37"/>
          <p:cNvSpPr/>
          <p:nvPr/>
        </p:nvSpPr>
        <p:spPr bwMode="auto">
          <a:xfrm>
            <a:off x="228600" y="1676400"/>
            <a:ext cx="8001000" cy="457200"/>
          </a:xfrm>
          <a:prstGeom prst="round1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39" name="Round Single Corner Rectangle 38"/>
          <p:cNvSpPr/>
          <p:nvPr/>
        </p:nvSpPr>
        <p:spPr bwMode="auto">
          <a:xfrm>
            <a:off x="215537" y="2170611"/>
            <a:ext cx="8001000" cy="457200"/>
          </a:xfrm>
          <a:prstGeom prst="round1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40" name="Round Single Corner Rectangle 39"/>
          <p:cNvSpPr/>
          <p:nvPr/>
        </p:nvSpPr>
        <p:spPr bwMode="auto">
          <a:xfrm>
            <a:off x="228600" y="1219200"/>
            <a:ext cx="8547463" cy="457200"/>
          </a:xfrm>
          <a:prstGeom prst="round1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9" grpId="0"/>
      <p:bldP spid="29" grpId="0" animBg="1"/>
      <p:bldP spid="30" grpId="0" animBg="1"/>
      <p:bldP spid="31" grpId="0" animBg="1"/>
      <p:bldP spid="32" grpId="0" animBg="1"/>
      <p:bldP spid="38" grpId="0" animBg="1"/>
      <p:bldP spid="39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667750" cy="1096962"/>
          </a:xfrm>
        </p:spPr>
        <p:txBody>
          <a:bodyPr/>
          <a:lstStyle/>
          <a:p>
            <a:r>
              <a:rPr lang="en-US" dirty="0" smtClean="0"/>
              <a:t>How do editors and Scanners Meet?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31" idx="0"/>
          </p:cNvCxnSpPr>
          <p:nvPr/>
        </p:nvCxnSpPr>
        <p:spPr>
          <a:xfrm rot="5400000" flipH="1" flipV="1">
            <a:off x="6707047" y="3874219"/>
            <a:ext cx="780514" cy="7811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4401" y="4059200"/>
            <a:ext cx="5867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(1)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37239" y="6412468"/>
            <a:ext cx="60289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(2)</a:t>
            </a:r>
            <a:endParaRPr lang="en-US" dirty="0"/>
          </a:p>
        </p:txBody>
      </p:sp>
      <p:cxnSp>
        <p:nvCxnSpPr>
          <p:cNvPr id="17" name="Shape 16"/>
          <p:cNvCxnSpPr>
            <a:stCxn id="32" idx="0"/>
            <a:endCxn id="31" idx="1"/>
          </p:cNvCxnSpPr>
          <p:nvPr/>
        </p:nvCxnSpPr>
        <p:spPr>
          <a:xfrm rot="5400000" flipH="1" flipV="1">
            <a:off x="4494013" y="5261733"/>
            <a:ext cx="1567934" cy="72390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>
            <a:stCxn id="32" idx="0"/>
            <a:endCxn id="31" idx="3"/>
          </p:cNvCxnSpPr>
          <p:nvPr/>
        </p:nvCxnSpPr>
        <p:spPr>
          <a:xfrm rot="5400000" flipH="1" flipV="1">
            <a:off x="5560813" y="4194933"/>
            <a:ext cx="1567934" cy="2857500"/>
          </a:xfrm>
          <a:prstGeom prst="curvedConnector4">
            <a:avLst>
              <a:gd name="adj1" fmla="val 44111"/>
              <a:gd name="adj2" fmla="val 108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77930" y="5645650"/>
            <a:ext cx="68744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544930" y="3740650"/>
            <a:ext cx="137047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SkScanner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3130" y="3816850"/>
            <a:ext cx="1373744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SkEditor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39930" y="4655050"/>
            <a:ext cx="21336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DamageRepairer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1530" y="6407650"/>
            <a:ext cx="34290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PresentationReconciler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cxnSp>
        <p:nvCxnSpPr>
          <p:cNvPr id="20" name="Straight Arrow Connector 19"/>
          <p:cNvCxnSpPr>
            <a:stCxn id="26" idx="2"/>
            <a:endCxn id="32" idx="1"/>
          </p:cNvCxnSpPr>
          <p:nvPr/>
        </p:nvCxnSpPr>
        <p:spPr>
          <a:xfrm rot="16200000" flipH="1">
            <a:off x="2013240" y="5404026"/>
            <a:ext cx="1041384" cy="13351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1033099" y="4243835"/>
            <a:ext cx="795701" cy="861565"/>
          </a:xfrm>
          <a:custGeom>
            <a:avLst/>
            <a:gdLst>
              <a:gd name="connsiteX0" fmla="*/ 276563 w 795701"/>
              <a:gd name="connsiteY0" fmla="*/ 0 h 862175"/>
              <a:gd name="connsiteX1" fmla="*/ 72617 w 795701"/>
              <a:gd name="connsiteY1" fmla="*/ 148331 h 862175"/>
              <a:gd name="connsiteX2" fmla="*/ 712268 w 795701"/>
              <a:gd name="connsiteY2" fmla="*/ 222496 h 862175"/>
              <a:gd name="connsiteX3" fmla="*/ 174590 w 795701"/>
              <a:gd name="connsiteY3" fmla="*/ 537700 h 862175"/>
              <a:gd name="connsiteX4" fmla="*/ 795701 w 795701"/>
              <a:gd name="connsiteY4" fmla="*/ 862175 h 8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701" h="862175">
                <a:moveTo>
                  <a:pt x="276563" y="0"/>
                </a:moveTo>
                <a:cubicBezTo>
                  <a:pt x="138281" y="55624"/>
                  <a:pt x="0" y="111248"/>
                  <a:pt x="72617" y="148331"/>
                </a:cubicBezTo>
                <a:cubicBezTo>
                  <a:pt x="145234" y="185414"/>
                  <a:pt x="695273" y="157601"/>
                  <a:pt x="712268" y="222496"/>
                </a:cubicBezTo>
                <a:cubicBezTo>
                  <a:pt x="729264" y="287391"/>
                  <a:pt x="160685" y="431087"/>
                  <a:pt x="174590" y="537700"/>
                </a:cubicBezTo>
                <a:cubicBezTo>
                  <a:pt x="188495" y="644313"/>
                  <a:pt x="681367" y="809641"/>
                  <a:pt x="795701" y="862175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90600" y="5181600"/>
            <a:ext cx="175147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SourceViewer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28600" y="1016726"/>
            <a:ext cx="8610600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/>
            <a:r>
              <a:rPr lang="en-US" dirty="0" smtClean="0">
                <a:latin typeface="Cambria Math" pitchFamily="18" charset="0"/>
                <a:ea typeface="Cambria Math" pitchFamily="18" charset="0"/>
              </a:rPr>
              <a:t>class </a:t>
            </a:r>
            <a:r>
              <a:rPr lang="en-US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SkConfig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extends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SourceViewerConfiguration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{</a:t>
            </a:r>
          </a:p>
          <a:p>
            <a:pPr>
              <a:buNone/>
            </a:pP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(4</a:t>
            </a:r>
            <a:r>
              <a:rPr lang="en-US" altLang="zh-CN" dirty="0" smtClean="0">
                <a:latin typeface="Cambria Math" pitchFamily="18" charset="0"/>
                <a:ea typeface="Cambria Math" pitchFamily="18" charset="0"/>
              </a:rPr>
              <a:t>)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   public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IPresentationReconciler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</a:rPr>
              <a:t>getPresentationReconciler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(…) {</a:t>
            </a:r>
          </a:p>
          <a:p>
            <a:pPr marL="342900" lvl="3" indent="-342900">
              <a:lnSpc>
                <a:spcPct val="150000"/>
              </a:lnSpc>
            </a:pP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		(1)  </a:t>
            </a:r>
            <a:r>
              <a:rPr lang="en-US" sz="1400" dirty="0" err="1" smtClean="0">
                <a:latin typeface="Cambria Math" pitchFamily="18" charset="0"/>
                <a:ea typeface="Cambria Math" pitchFamily="18" charset="0"/>
              </a:rPr>
              <a:t>DefaultDamagerRepairer</a:t>
            </a: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400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 =new </a:t>
            </a:r>
            <a:r>
              <a:rPr lang="en-US" sz="1400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DefaultDamagerRepairer</a:t>
            </a: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(new </a:t>
            </a:r>
            <a:r>
              <a:rPr lang="en-US" sz="1400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SkScanner</a:t>
            </a: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());</a:t>
            </a:r>
          </a:p>
          <a:p>
            <a:pPr marL="342900" lvl="3" indent="-342900">
              <a:lnSpc>
                <a:spcPct val="150000"/>
              </a:lnSpc>
            </a:pP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		(2)   </a:t>
            </a:r>
            <a:r>
              <a:rPr lang="en-US" sz="1400" dirty="0" err="1" smtClean="0">
                <a:latin typeface="Cambria Math" pitchFamily="18" charset="0"/>
                <a:ea typeface="Cambria Math" pitchFamily="18" charset="0"/>
              </a:rPr>
              <a:t>PresentationReconciler</a:t>
            </a: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400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rcr</a:t>
            </a:r>
            <a:r>
              <a:rPr lang="en-US" sz="1400" dirty="0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= new </a:t>
            </a:r>
            <a:r>
              <a:rPr lang="en-US" sz="1400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PresentationReconciler</a:t>
            </a: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();</a:t>
            </a:r>
          </a:p>
          <a:p>
            <a:pPr marL="342900" lvl="3" indent="-342900">
              <a:lnSpc>
                <a:spcPct val="150000"/>
              </a:lnSpc>
              <a:spcBef>
                <a:spcPts val="0"/>
              </a:spcBef>
            </a:pP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		(1)  </a:t>
            </a:r>
            <a:r>
              <a:rPr lang="en-US" sz="1400" dirty="0" err="1" smtClean="0">
                <a:latin typeface="Cambria Math" pitchFamily="18" charset="0"/>
                <a:ea typeface="Cambria Math" pitchFamily="18" charset="0"/>
              </a:rPr>
              <a:t>rcr.</a:t>
            </a:r>
            <a:r>
              <a:rPr lang="en-US" sz="1400" dirty="0" err="1" smtClean="0">
                <a:solidFill>
                  <a:srgbClr val="3366FF"/>
                </a:solidFill>
                <a:latin typeface="Cambria Math" pitchFamily="18" charset="0"/>
                <a:ea typeface="Cambria Math" pitchFamily="18" charset="0"/>
              </a:rPr>
              <a:t>setDamager</a:t>
            </a: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sz="1400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, …); </a:t>
            </a:r>
            <a:r>
              <a:rPr lang="en-US" sz="1400" dirty="0" err="1" smtClean="0">
                <a:latin typeface="Cambria Math" pitchFamily="18" charset="0"/>
                <a:ea typeface="Cambria Math" pitchFamily="18" charset="0"/>
              </a:rPr>
              <a:t>rcr.</a:t>
            </a:r>
            <a:r>
              <a:rPr lang="en-US" sz="1400" dirty="0" err="1" smtClean="0">
                <a:solidFill>
                  <a:srgbClr val="3366FF"/>
                </a:solidFill>
                <a:latin typeface="Cambria Math" pitchFamily="18" charset="0"/>
                <a:ea typeface="Cambria Math" pitchFamily="18" charset="0"/>
              </a:rPr>
              <a:t>setRepairer</a:t>
            </a: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sz="1400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sz="1400" dirty="0" smtClean="0">
                <a:latin typeface="Cambria Math" pitchFamily="18" charset="0"/>
                <a:ea typeface="Cambria Math" pitchFamily="18" charset="0"/>
              </a:rPr>
              <a:t>, …);</a:t>
            </a:r>
            <a:endParaRPr lang="en-US" altLang="zh-CN" sz="1400" dirty="0" smtClean="0">
              <a:latin typeface="Cambria Math" pitchFamily="18" charset="0"/>
              <a:ea typeface="Cambria Math" pitchFamily="18" charset="0"/>
            </a:endParaRPr>
          </a:p>
          <a:p>
            <a:pPr marL="0" lvl="3"/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                 return </a:t>
            </a:r>
            <a:r>
              <a:rPr lang="en-US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rcr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 marL="0" lvl="3"/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          } </a:t>
            </a:r>
          </a:p>
          <a:p>
            <a:pPr marL="0" lvl="3"/>
            <a:r>
              <a:rPr lang="en-US" dirty="0" smtClean="0">
                <a:latin typeface="Cambria Math" pitchFamily="18" charset="0"/>
                <a:ea typeface="Cambria Math" pitchFamily="18" charset="0"/>
              </a:rPr>
              <a:t>}</a:t>
            </a:r>
            <a:endParaRPr lang="en-US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8600" y="1016726"/>
            <a:ext cx="8610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/>
            <a:r>
              <a:rPr lang="en-US" dirty="0" smtClean="0">
                <a:latin typeface="Cambria Math" pitchFamily="18" charset="0"/>
                <a:ea typeface="Cambria Math" pitchFamily="18" charset="0"/>
              </a:rPr>
              <a:t>class </a:t>
            </a:r>
            <a:r>
              <a:rPr lang="en-US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SkConfig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extends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SourceViewerConfiguration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{ … }</a:t>
            </a:r>
          </a:p>
          <a:p>
            <a:pPr marL="342900" lvl="3" indent="-342900"/>
            <a:endParaRPr lang="en-US" dirty="0" smtClean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r>
              <a:rPr lang="en-US" dirty="0" smtClean="0">
                <a:latin typeface="Cambria Math" pitchFamily="18" charset="0"/>
                <a:ea typeface="Cambria Math" pitchFamily="18" charset="0"/>
              </a:rPr>
              <a:t>(5) Constructor of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SkEditor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must set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FooConfig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as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SourceViewerConfiguration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.</a:t>
            </a:r>
          </a:p>
          <a:p>
            <a:pPr>
              <a:buNone/>
            </a:pPr>
            <a:endParaRPr lang="en-US" dirty="0" smtClean="0">
              <a:solidFill>
                <a:srgbClr val="FF0000"/>
              </a:solidFill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r>
              <a:rPr lang="en-US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SkEditor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() { </a:t>
            </a:r>
            <a:r>
              <a:rPr lang="en-US" dirty="0" err="1" smtClean="0">
                <a:solidFill>
                  <a:srgbClr val="3366FF"/>
                </a:solidFill>
                <a:latin typeface="Cambria Math" pitchFamily="18" charset="0"/>
                <a:ea typeface="Cambria Math" pitchFamily="18" charset="0"/>
              </a:rPr>
              <a:t>setSourceViewerConfiguration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(new </a:t>
            </a:r>
            <a:r>
              <a:rPr lang="en-US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SkConfig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()); }</a:t>
            </a:r>
          </a:p>
          <a:p>
            <a:pPr marL="342900" lvl="3" indent="-342900"/>
            <a:endParaRPr lang="en-US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28600" y="1219200"/>
            <a:ext cx="86106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3" indent="-342900">
              <a:lnSpc>
                <a:spcPct val="150000"/>
              </a:lnSpc>
              <a:buAutoNum type="arabicParenBoth"/>
            </a:pP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DefaultDamagerRepairer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=new </a:t>
            </a:r>
            <a:r>
              <a:rPr lang="en-US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DefaultDamagerRepairer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(new </a:t>
            </a:r>
            <a:r>
              <a:rPr lang="en-US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SkScanner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());</a:t>
            </a:r>
          </a:p>
          <a:p>
            <a:pPr marL="342900" lvl="3" indent="-342900">
              <a:lnSpc>
                <a:spcPct val="150000"/>
              </a:lnSpc>
              <a:buAutoNum type="arabicParenBoth"/>
            </a:pP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PresentationReconciler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rcr</a:t>
            </a:r>
            <a:r>
              <a:rPr lang="en-US" dirty="0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= new </a:t>
            </a:r>
            <a:r>
              <a:rPr lang="en-US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PresentationReconciler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();</a:t>
            </a:r>
          </a:p>
          <a:p>
            <a:pPr marL="342900" lvl="3" indent="-342900">
              <a:lnSpc>
                <a:spcPct val="150000"/>
              </a:lnSpc>
              <a:spcBef>
                <a:spcPts val="0"/>
              </a:spcBef>
              <a:buAutoNum type="arabicParenBoth"/>
            </a:pP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rcr.</a:t>
            </a:r>
            <a:r>
              <a:rPr lang="en-US" dirty="0" err="1" smtClean="0">
                <a:solidFill>
                  <a:srgbClr val="3366FF"/>
                </a:solidFill>
                <a:latin typeface="Cambria Math" pitchFamily="18" charset="0"/>
                <a:ea typeface="Cambria Math" pitchFamily="18" charset="0"/>
              </a:rPr>
              <a:t>setDamager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, …);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rcr.</a:t>
            </a:r>
            <a:r>
              <a:rPr lang="en-US" dirty="0" err="1" smtClean="0">
                <a:solidFill>
                  <a:srgbClr val="3366FF"/>
                </a:solidFill>
                <a:latin typeface="Cambria Math" pitchFamily="18" charset="0"/>
                <a:ea typeface="Cambria Math" pitchFamily="18" charset="0"/>
              </a:rPr>
              <a:t>setRepairer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, …);</a:t>
            </a:r>
            <a:endParaRPr lang="en-US" altLang="zh-CN" dirty="0" smtClean="0">
              <a:latin typeface="Cambria Math" pitchFamily="18" charset="0"/>
              <a:ea typeface="Cambria Math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95400" y="5867400"/>
            <a:ext cx="27432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.</a:t>
            </a: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config.getPR</a:t>
            </a:r>
            <a:r>
              <a:rPr kumimoji="0" lang="en-US" sz="1800" i="0" u="none" strike="noStrike" kern="0" normalizeH="0" baseline="0" noProof="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() (4)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6" grpId="0" animBg="1"/>
      <p:bldP spid="36" grpId="0"/>
      <p:bldP spid="36" grpId="1"/>
      <p:bldP spid="37" grpId="0"/>
      <p:bldP spid="38" grpId="0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972550" cy="1096962"/>
          </a:xfrm>
        </p:spPr>
        <p:txBody>
          <a:bodyPr/>
          <a:lstStyle/>
          <a:p>
            <a:r>
              <a:rPr lang="en-US" dirty="0" smtClean="0"/>
              <a:t>How do editors and Scanners Meet?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914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dirty="0" smtClean="0"/>
              <a:t>Very </a:t>
            </a:r>
            <a:r>
              <a:rPr lang="en-US" sz="4000" b="1" dirty="0" smtClean="0"/>
              <a:t>complicated</a:t>
            </a:r>
            <a:r>
              <a:rPr lang="en-US" sz="4000" dirty="0" smtClean="0"/>
              <a:t>!</a:t>
            </a:r>
          </a:p>
          <a:p>
            <a:pPr>
              <a:buNone/>
            </a:pPr>
            <a:endParaRPr lang="en-US" sz="16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381000" y="2099370"/>
            <a:ext cx="8305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class </a:t>
            </a:r>
            <a:r>
              <a:rPr lang="en-US" sz="1600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SkConfig</a:t>
            </a:r>
            <a:r>
              <a:rPr lang="en-US" sz="1600" dirty="0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extends </a:t>
            </a:r>
            <a:r>
              <a:rPr lang="en-US" sz="1600" dirty="0" err="1" smtClean="0">
                <a:latin typeface="Cambria Math" pitchFamily="18" charset="0"/>
                <a:ea typeface="Cambria Math" pitchFamily="18" charset="0"/>
              </a:rPr>
              <a:t>SourceViewerConfiguration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{		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		  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 Math" pitchFamily="18" charset="0"/>
                <a:ea typeface="Cambria Math" pitchFamily="18" charset="0"/>
              </a:rPr>
              <a:t>4)</a:t>
            </a:r>
          </a:p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 public </a:t>
            </a:r>
            <a:r>
              <a:rPr lang="en-US" sz="1600" dirty="0" err="1" smtClean="0">
                <a:solidFill>
                  <a:srgbClr val="0000FF"/>
                </a:solidFill>
                <a:latin typeface="Cambria Math" pitchFamily="18" charset="0"/>
                <a:ea typeface="Cambria Math" pitchFamily="18" charset="0"/>
              </a:rPr>
              <a:t>getPresentationReconciler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(…) {</a:t>
            </a:r>
          </a:p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     </a:t>
            </a:r>
            <a:r>
              <a:rPr lang="en-US" sz="1600" dirty="0" err="1" smtClean="0">
                <a:latin typeface="Cambria Math" pitchFamily="18" charset="0"/>
                <a:ea typeface="Cambria Math" pitchFamily="18" charset="0"/>
              </a:rPr>
              <a:t>DefaultDamagerRepairer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sz="1600" dirty="0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= new </a:t>
            </a:r>
            <a:r>
              <a:rPr lang="en-US" sz="1600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DefaultDamagerRepairer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(new </a:t>
            </a:r>
            <a:r>
              <a:rPr lang="en-US" sz="1600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SkScanner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());	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 Math" pitchFamily="18" charset="0"/>
                <a:ea typeface="Cambria Math" pitchFamily="18" charset="0"/>
              </a:rPr>
              <a:t>1)</a:t>
            </a:r>
          </a:p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     </a:t>
            </a:r>
            <a:r>
              <a:rPr lang="en-US" sz="1600" dirty="0" err="1" smtClean="0">
                <a:latin typeface="Cambria Math" pitchFamily="18" charset="0"/>
                <a:ea typeface="Cambria Math" pitchFamily="18" charset="0"/>
              </a:rPr>
              <a:t>PresentationReconciler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rcr</a:t>
            </a:r>
            <a:r>
              <a:rPr lang="en-US" sz="1600" dirty="0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= new </a:t>
            </a:r>
            <a:r>
              <a:rPr lang="en-US" sz="1600" dirty="0" err="1" smtClean="0">
                <a:latin typeface="Cambria Math" pitchFamily="18" charset="0"/>
                <a:ea typeface="Cambria Math" pitchFamily="18" charset="0"/>
              </a:rPr>
              <a:t>PresentationReconciler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();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		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 Math" pitchFamily="18" charset="0"/>
                <a:ea typeface="Cambria Math" pitchFamily="18" charset="0"/>
              </a:rPr>
              <a:t>2)</a:t>
            </a:r>
          </a:p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    </a:t>
            </a:r>
            <a:r>
              <a:rPr lang="en-US" sz="1600" dirty="0" err="1" smtClean="0">
                <a:latin typeface="Cambria Math" pitchFamily="18" charset="0"/>
                <a:ea typeface="Cambria Math" pitchFamily="18" charset="0"/>
              </a:rPr>
              <a:t>rcr.</a:t>
            </a:r>
            <a:r>
              <a:rPr lang="en-US" sz="1600" dirty="0" err="1" smtClean="0">
                <a:solidFill>
                  <a:srgbClr val="3366FF"/>
                </a:solidFill>
                <a:latin typeface="Cambria Math" pitchFamily="18" charset="0"/>
                <a:ea typeface="Cambria Math" pitchFamily="18" charset="0"/>
              </a:rPr>
              <a:t>setDamager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sz="1600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, …); </a:t>
            </a:r>
            <a:r>
              <a:rPr lang="en-US" sz="1600" dirty="0" err="1" smtClean="0">
                <a:latin typeface="Cambria Math" pitchFamily="18" charset="0"/>
                <a:ea typeface="Cambria Math" pitchFamily="18" charset="0"/>
              </a:rPr>
              <a:t>rcr.</a:t>
            </a:r>
            <a:r>
              <a:rPr lang="en-US" sz="1600" dirty="0" err="1" smtClean="0">
                <a:solidFill>
                  <a:srgbClr val="3366FF"/>
                </a:solidFill>
                <a:latin typeface="Cambria Math" pitchFamily="18" charset="0"/>
                <a:ea typeface="Cambria Math" pitchFamily="18" charset="0"/>
              </a:rPr>
              <a:t>setRepairer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sz="1600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dr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, …);				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 Math" pitchFamily="18" charset="0"/>
                <a:ea typeface="Cambria Math" pitchFamily="18" charset="0"/>
              </a:rPr>
              <a:t>3)</a:t>
            </a:r>
          </a:p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    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return </a:t>
            </a:r>
            <a:r>
              <a:rPr lang="en-US" sz="1600" dirty="0" err="1" smtClean="0">
                <a:solidFill>
                  <a:srgbClr val="008000"/>
                </a:solidFill>
                <a:latin typeface="Cambria Math" pitchFamily="18" charset="0"/>
                <a:ea typeface="Cambria Math" pitchFamily="18" charset="0"/>
              </a:rPr>
              <a:t>rcr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;</a:t>
            </a:r>
          </a:p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}</a:t>
            </a:r>
            <a:endParaRPr lang="en-US" sz="1600" dirty="0" smtClean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} </a:t>
            </a:r>
          </a:p>
          <a:p>
            <a:pPr>
              <a:buNone/>
            </a:pPr>
            <a:endParaRPr lang="en-US" sz="1600" dirty="0" smtClean="0">
              <a:latin typeface="Cambria Math" pitchFamily="18" charset="0"/>
              <a:ea typeface="Cambria Math" pitchFamily="18" charset="0"/>
            </a:endParaRPr>
          </a:p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Class </a:t>
            </a:r>
            <a:r>
              <a:rPr lang="en-US" sz="1600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SkEditor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extends </a:t>
            </a:r>
            <a:r>
              <a:rPr lang="en-US" sz="1600" dirty="0" err="1" smtClean="0">
                <a:latin typeface="Cambria Math" pitchFamily="18" charset="0"/>
                <a:ea typeface="Cambria Math" pitchFamily="18" charset="0"/>
              </a:rPr>
              <a:t>TextEditor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{</a:t>
            </a:r>
          </a:p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</a:t>
            </a:r>
            <a:r>
              <a:rPr lang="en-US" sz="1600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SkEditor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() {</a:t>
            </a:r>
          </a:p>
          <a:p>
            <a:pPr>
              <a:buNone/>
            </a:pPr>
            <a:r>
              <a:rPr lang="en-US" sz="1600" dirty="0" smtClean="0">
                <a:solidFill>
                  <a:srgbClr val="3366FF"/>
                </a:solidFill>
                <a:latin typeface="Cambria Math" pitchFamily="18" charset="0"/>
                <a:ea typeface="Cambria Math" pitchFamily="18" charset="0"/>
              </a:rPr>
              <a:t>       </a:t>
            </a:r>
            <a:r>
              <a:rPr lang="en-US" sz="1600" dirty="0" err="1" smtClean="0">
                <a:solidFill>
                  <a:srgbClr val="3366FF"/>
                </a:solidFill>
                <a:latin typeface="Cambria Math" pitchFamily="18" charset="0"/>
                <a:ea typeface="Cambria Math" pitchFamily="18" charset="0"/>
              </a:rPr>
              <a:t>setSourceViewerConfiguration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(new </a:t>
            </a:r>
            <a:r>
              <a:rPr lang="en-US" sz="1600" dirty="0" err="1" smtClean="0">
                <a:solidFill>
                  <a:srgbClr val="FF0000"/>
                </a:solidFill>
                <a:latin typeface="Cambria Math" pitchFamily="18" charset="0"/>
                <a:ea typeface="Cambria Math" pitchFamily="18" charset="0"/>
              </a:rPr>
              <a:t>SkConfig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());				</a:t>
            </a: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 Math" pitchFamily="18" charset="0"/>
                <a:ea typeface="Cambria Math" pitchFamily="18" charset="0"/>
              </a:rPr>
              <a:t>(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mbria Math" pitchFamily="18" charset="0"/>
                <a:ea typeface="Cambria Math" pitchFamily="18" charset="0"/>
              </a:rPr>
              <a:t>5)</a:t>
            </a:r>
          </a:p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   }</a:t>
            </a:r>
          </a:p>
          <a:p>
            <a:pPr>
              <a:buNone/>
            </a:pPr>
            <a:r>
              <a:rPr lang="en-US" sz="1600" dirty="0" smtClean="0">
                <a:latin typeface="Cambria Math" pitchFamily="18" charset="0"/>
                <a:ea typeface="Cambria Math" pitchFamily="18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0200" y="5867400"/>
            <a:ext cx="6513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We can synthesize this code!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practice is insufficient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Documentation? </a:t>
            </a:r>
            <a:endParaRPr lang="en-US" dirty="0" smtClean="0"/>
          </a:p>
          <a:p>
            <a:pPr lvl="1"/>
            <a:r>
              <a:rPr lang="en-US" dirty="0" smtClean="0"/>
              <a:t>f</a:t>
            </a:r>
            <a:r>
              <a:rPr lang="en-US" dirty="0" smtClean="0"/>
              <a:t>ragmented between </a:t>
            </a:r>
            <a:r>
              <a:rPr lang="en-US" dirty="0" smtClean="0"/>
              <a:t>descriptions of individual classes. 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Tutorial? </a:t>
            </a:r>
            <a:endParaRPr lang="en-US" dirty="0" smtClean="0"/>
          </a:p>
          <a:p>
            <a:pPr lvl="1"/>
            <a:r>
              <a:rPr lang="en-US" dirty="0" smtClean="0"/>
              <a:t>g</a:t>
            </a:r>
            <a:r>
              <a:rPr lang="en-US" dirty="0" smtClean="0"/>
              <a:t>ood</a:t>
            </a:r>
            <a:r>
              <a:rPr lang="en-US" dirty="0" smtClean="0"/>
              <a:t>, but there’s few tutorials. Poor coverage</a:t>
            </a:r>
          </a:p>
          <a:p>
            <a:pPr lvl="1"/>
            <a:r>
              <a:rPr lang="en-US" dirty="0" smtClean="0"/>
              <a:t>100 classes =&gt; 100*100 pairs of classes =&gt; 10,000 end-to-end tutorials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Example code? </a:t>
            </a:r>
            <a:r>
              <a:rPr lang="en-US" dirty="0" smtClean="0"/>
              <a:t>Test </a:t>
            </a:r>
            <a:r>
              <a:rPr lang="en-US" dirty="0" smtClean="0"/>
              <a:t>suite code? </a:t>
            </a:r>
            <a:endParaRPr lang="en-US" dirty="0" smtClean="0"/>
          </a:p>
          <a:p>
            <a:pPr lvl="1"/>
            <a:r>
              <a:rPr lang="en-US" dirty="0" smtClean="0"/>
              <a:t>g</a:t>
            </a:r>
            <a:r>
              <a:rPr lang="en-US" dirty="0" smtClean="0"/>
              <a:t>ood</a:t>
            </a:r>
            <a:r>
              <a:rPr lang="en-US" dirty="0" smtClean="0"/>
              <a:t>, but not </a:t>
            </a:r>
            <a:r>
              <a:rPr lang="en-US" dirty="0" smtClean="0"/>
              <a:t>concise</a:t>
            </a:r>
          </a:p>
          <a:p>
            <a:pPr lvl="1"/>
            <a:r>
              <a:rPr lang="en-US" dirty="0" smtClean="0"/>
              <a:t>poor </a:t>
            </a:r>
            <a:r>
              <a:rPr lang="en-US" dirty="0" smtClean="0"/>
              <a:t>understandability.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 in CAD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2827" t="16597" r="5301" b="20332"/>
          <a:stretch>
            <a:fillRect/>
          </a:stretch>
        </p:blipFill>
        <p:spPr bwMode="auto">
          <a:xfrm>
            <a:off x="533400" y="2133600"/>
            <a:ext cx="3200400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209800"/>
            <a:ext cx="3071813" cy="190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 l="29045" t="58302" r="6313" b="2419"/>
          <a:stretch>
            <a:fillRect/>
          </a:stretch>
        </p:blipFill>
        <p:spPr bwMode="auto">
          <a:xfrm>
            <a:off x="4953000" y="4495800"/>
            <a:ext cx="4191000" cy="180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/>
          <a:srcRect l="57950" t="46806" r="5301" b="25194"/>
          <a:stretch>
            <a:fillRect/>
          </a:stretch>
        </p:blipFill>
        <p:spPr bwMode="auto">
          <a:xfrm>
            <a:off x="533400" y="4419600"/>
            <a:ext cx="3352800" cy="217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533525" y="1447800"/>
            <a:ext cx="75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Montara Std Gothic" pitchFamily="34" charset="0"/>
              </a:rPr>
              <a:t>2000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553200" y="1447800"/>
            <a:ext cx="7556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Montara Std Gothic" pitchFamily="34" charset="0"/>
              </a:rPr>
              <a:t>2008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Driven Synthesis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Synthesis is a better answer</a:t>
            </a:r>
          </a:p>
          <a:p>
            <a:pPr lvl="1"/>
            <a:r>
              <a:rPr lang="en-US" dirty="0" smtClean="0"/>
              <a:t>But how can the synthesizer cope with this complexity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Synthesizer must use data</a:t>
            </a:r>
          </a:p>
          <a:p>
            <a:pPr lvl="1"/>
            <a:r>
              <a:rPr lang="en-US" dirty="0" smtClean="0"/>
              <a:t>This is where a lot of the human insight comes from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 l="32253" r="32667"/>
          <a:stretch>
            <a:fillRect/>
          </a:stretch>
        </p:blipFill>
        <p:spPr bwMode="auto">
          <a:xfrm>
            <a:off x="6553200" y="3386721"/>
            <a:ext cx="1295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081921"/>
            <a:ext cx="2743200" cy="2023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8600" y="262472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Program </a:t>
            </a:r>
            <a:r>
              <a:rPr lang="en-US" dirty="0" smtClean="0"/>
              <a:t>Behavior Database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38800" y="266419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Interactive Programming Tools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3733800" y="4301121"/>
            <a:ext cx="2209800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80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MatchMaker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35643"/>
          </a:xfrm>
        </p:spPr>
        <p:txBody>
          <a:bodyPr>
            <a:normAutofit/>
          </a:bodyPr>
          <a:lstStyle/>
          <a:p>
            <a:r>
              <a:rPr lang="en-US" dirty="0" smtClean="0"/>
              <a:t>Observation 1: </a:t>
            </a:r>
            <a:endParaRPr lang="en-US" dirty="0" smtClean="0"/>
          </a:p>
          <a:p>
            <a:pPr lvl="1" algn="ctr">
              <a:buNone/>
            </a:pPr>
            <a:r>
              <a:rPr lang="en-US" dirty="0" smtClean="0"/>
              <a:t>Interaction between </a:t>
            </a:r>
            <a:r>
              <a:rPr lang="en-US" dirty="0" smtClean="0"/>
              <a:t>two </a:t>
            </a:r>
            <a:r>
              <a:rPr lang="en-US" dirty="0" smtClean="0"/>
              <a:t>objects </a:t>
            </a:r>
            <a:r>
              <a:rPr lang="en-US" dirty="0" smtClean="0"/>
              <a:t>usually </a:t>
            </a:r>
            <a:r>
              <a:rPr lang="en-US" dirty="0" smtClean="0"/>
              <a:t>requires </a:t>
            </a:r>
            <a:r>
              <a:rPr lang="en-US" dirty="0" smtClean="0"/>
              <a:t>a </a:t>
            </a:r>
            <a:r>
              <a:rPr lang="en-US" dirty="0" smtClean="0"/>
              <a:t>chain of references </a:t>
            </a:r>
            <a:r>
              <a:rPr lang="en-US" dirty="0" smtClean="0"/>
              <a:t>between them.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Freeform 5"/>
          <p:cNvSpPr/>
          <p:nvPr/>
        </p:nvSpPr>
        <p:spPr>
          <a:xfrm>
            <a:off x="2363938" y="3434183"/>
            <a:ext cx="4023314" cy="1029048"/>
          </a:xfrm>
          <a:custGeom>
            <a:avLst/>
            <a:gdLst>
              <a:gd name="connsiteX0" fmla="*/ 0 w 4023314"/>
              <a:gd name="connsiteY0" fmla="*/ 383189 h 1029048"/>
              <a:gd name="connsiteX1" fmla="*/ 435705 w 4023314"/>
              <a:gd name="connsiteY1" fmla="*/ 49444 h 1029048"/>
              <a:gd name="connsiteX2" fmla="*/ 1093897 w 4023314"/>
              <a:gd name="connsiteY2" fmla="*/ 679852 h 1029048"/>
              <a:gd name="connsiteX3" fmla="*/ 2039468 w 4023314"/>
              <a:gd name="connsiteY3" fmla="*/ 160693 h 1029048"/>
              <a:gd name="connsiteX4" fmla="*/ 2864526 w 4023314"/>
              <a:gd name="connsiteY4" fmla="*/ 995056 h 1029048"/>
              <a:gd name="connsiteX5" fmla="*/ 4023314 w 4023314"/>
              <a:gd name="connsiteY5" fmla="*/ 364648 h 102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314" h="1029048">
                <a:moveTo>
                  <a:pt x="0" y="383189"/>
                </a:moveTo>
                <a:cubicBezTo>
                  <a:pt x="126694" y="191594"/>
                  <a:pt x="253389" y="0"/>
                  <a:pt x="435705" y="49444"/>
                </a:cubicBezTo>
                <a:cubicBezTo>
                  <a:pt x="618021" y="98888"/>
                  <a:pt x="826603" y="661311"/>
                  <a:pt x="1093897" y="679852"/>
                </a:cubicBezTo>
                <a:cubicBezTo>
                  <a:pt x="1361191" y="698393"/>
                  <a:pt x="1744363" y="108159"/>
                  <a:pt x="2039468" y="160693"/>
                </a:cubicBezTo>
                <a:cubicBezTo>
                  <a:pt x="2334573" y="213227"/>
                  <a:pt x="2533885" y="961064"/>
                  <a:pt x="2864526" y="995056"/>
                </a:cubicBezTo>
                <a:cubicBezTo>
                  <a:pt x="3195167" y="1029048"/>
                  <a:pt x="3896620" y="480532"/>
                  <a:pt x="4023314" y="364648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01530" y="31242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Critical Chain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01930" y="3595975"/>
            <a:ext cx="137047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SkScanner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6660" y="3519775"/>
            <a:ext cx="1373744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SkEditor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5029200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Our goal is to find 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the important code pieces </a:t>
            </a:r>
            <a:r>
              <a:rPr lang="en-US" sz="2400" dirty="0" smtClean="0">
                <a:solidFill>
                  <a:srgbClr val="C00000"/>
                </a:solidFill>
                <a:latin typeface="+mj-lt"/>
              </a:rPr>
              <a:t>that work together to build the chain</a:t>
            </a:r>
            <a:endParaRPr lang="en-US" sz="2400" dirty="0" smtClean="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MatchMaker</a:t>
            </a:r>
            <a:r>
              <a:rPr lang="en-US" dirty="0" smtClean="0"/>
              <a:t> </a:t>
            </a:r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81010"/>
          </a:xfrm>
        </p:spPr>
        <p:txBody>
          <a:bodyPr/>
          <a:lstStyle/>
          <a:p>
            <a:r>
              <a:rPr lang="en-US" dirty="0" smtClean="0"/>
              <a:t>Observation 2: </a:t>
            </a:r>
            <a:endParaRPr lang="en-US" dirty="0" smtClean="0"/>
          </a:p>
          <a:p>
            <a:pPr lvl="1" algn="ctr">
              <a:buNone/>
            </a:pPr>
            <a:r>
              <a:rPr lang="en-US" dirty="0" smtClean="0"/>
              <a:t>Often </a:t>
            </a:r>
            <a:r>
              <a:rPr lang="en-US" dirty="0" smtClean="0"/>
              <a:t>helpful to imitate the behavior of sibling classes.</a:t>
            </a:r>
          </a:p>
          <a:p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484442" y="4928922"/>
            <a:ext cx="4023314" cy="1029048"/>
          </a:xfrm>
          <a:custGeom>
            <a:avLst/>
            <a:gdLst>
              <a:gd name="connsiteX0" fmla="*/ 0 w 4023314"/>
              <a:gd name="connsiteY0" fmla="*/ 383189 h 1029048"/>
              <a:gd name="connsiteX1" fmla="*/ 435705 w 4023314"/>
              <a:gd name="connsiteY1" fmla="*/ 49444 h 1029048"/>
              <a:gd name="connsiteX2" fmla="*/ 1093897 w 4023314"/>
              <a:gd name="connsiteY2" fmla="*/ 679852 h 1029048"/>
              <a:gd name="connsiteX3" fmla="*/ 2039468 w 4023314"/>
              <a:gd name="connsiteY3" fmla="*/ 160693 h 1029048"/>
              <a:gd name="connsiteX4" fmla="*/ 2864526 w 4023314"/>
              <a:gd name="connsiteY4" fmla="*/ 995056 h 1029048"/>
              <a:gd name="connsiteX5" fmla="*/ 4023314 w 4023314"/>
              <a:gd name="connsiteY5" fmla="*/ 364648 h 102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23314" h="1029048">
                <a:moveTo>
                  <a:pt x="0" y="383189"/>
                </a:moveTo>
                <a:cubicBezTo>
                  <a:pt x="126694" y="191594"/>
                  <a:pt x="253389" y="0"/>
                  <a:pt x="435705" y="49444"/>
                </a:cubicBezTo>
                <a:cubicBezTo>
                  <a:pt x="618021" y="98888"/>
                  <a:pt x="826603" y="661311"/>
                  <a:pt x="1093897" y="679852"/>
                </a:cubicBezTo>
                <a:cubicBezTo>
                  <a:pt x="1361191" y="698393"/>
                  <a:pt x="1744363" y="108159"/>
                  <a:pt x="2039468" y="160693"/>
                </a:cubicBezTo>
                <a:cubicBezTo>
                  <a:pt x="2334573" y="213227"/>
                  <a:pt x="2533885" y="961064"/>
                  <a:pt x="2864526" y="995056"/>
                </a:cubicBezTo>
                <a:cubicBezTo>
                  <a:pt x="3195167" y="1029048"/>
                  <a:pt x="3896620" y="480532"/>
                  <a:pt x="4023314" y="364648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ction Button: Help 6"/>
          <p:cNvSpPr/>
          <p:nvPr/>
        </p:nvSpPr>
        <p:spPr>
          <a:xfrm>
            <a:off x="4316377" y="4928922"/>
            <a:ext cx="822960" cy="822960"/>
          </a:xfrm>
          <a:prstGeom prst="actionButtonHelp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Arrow Connector 12"/>
          <p:cNvCxnSpPr/>
          <p:nvPr/>
        </p:nvCxnSpPr>
        <p:spPr>
          <a:xfrm rot="5400000" flipH="1" flipV="1">
            <a:off x="1302196" y="3241855"/>
            <a:ext cx="609045" cy="1149518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1311646" y="4257661"/>
            <a:ext cx="1615401" cy="124262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6200000" flipV="1">
            <a:off x="7457441" y="3341647"/>
            <a:ext cx="608250" cy="950727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5400000" flipH="1" flipV="1">
            <a:off x="6427646" y="4269729"/>
            <a:ext cx="1615399" cy="101714"/>
          </a:xfrm>
          <a:prstGeom prst="straightConnector1">
            <a:avLst/>
          </a:prstGeom>
          <a:ln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1594493" y="3800987"/>
            <a:ext cx="5942267" cy="644313"/>
          </a:xfrm>
          <a:custGeom>
            <a:avLst/>
            <a:gdLst>
              <a:gd name="connsiteX0" fmla="*/ 0 w 5942267"/>
              <a:gd name="connsiteY0" fmla="*/ 509888 h 644313"/>
              <a:gd name="connsiteX1" fmla="*/ 1344195 w 5942267"/>
              <a:gd name="connsiteY1" fmla="*/ 101978 h 644313"/>
              <a:gd name="connsiteX2" fmla="*/ 2706930 w 5942267"/>
              <a:gd name="connsiteY2" fmla="*/ 630407 h 644313"/>
              <a:gd name="connsiteX3" fmla="*/ 3976962 w 5942267"/>
              <a:gd name="connsiteY3" fmla="*/ 18541 h 644313"/>
              <a:gd name="connsiteX4" fmla="*/ 5942267 w 5942267"/>
              <a:gd name="connsiteY4" fmla="*/ 519159 h 64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2267" h="644313">
                <a:moveTo>
                  <a:pt x="0" y="509888"/>
                </a:moveTo>
                <a:cubicBezTo>
                  <a:pt x="446520" y="295890"/>
                  <a:pt x="893040" y="81892"/>
                  <a:pt x="1344195" y="101978"/>
                </a:cubicBezTo>
                <a:cubicBezTo>
                  <a:pt x="1795350" y="122065"/>
                  <a:pt x="2268136" y="644313"/>
                  <a:pt x="2706930" y="630407"/>
                </a:cubicBezTo>
                <a:cubicBezTo>
                  <a:pt x="3145724" y="616501"/>
                  <a:pt x="3437739" y="37082"/>
                  <a:pt x="3976962" y="18541"/>
                </a:cubicBezTo>
                <a:cubicBezTo>
                  <a:pt x="4516185" y="0"/>
                  <a:pt x="5715145" y="440358"/>
                  <a:pt x="5942267" y="519159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ction Button: Information 26"/>
          <p:cNvSpPr/>
          <p:nvPr/>
        </p:nvSpPr>
        <p:spPr>
          <a:xfrm>
            <a:off x="3867817" y="3380236"/>
            <a:ext cx="822960" cy="822960"/>
          </a:xfrm>
          <a:prstGeom prst="actionButtonInformatio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TextBox 17"/>
          <p:cNvSpPr txBox="1"/>
          <p:nvPr/>
        </p:nvSpPr>
        <p:spPr>
          <a:xfrm>
            <a:off x="152400" y="4114800"/>
            <a:ext cx="1373744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XMLEditor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3200" y="5105400"/>
            <a:ext cx="1373744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SkScanner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43800" y="4164874"/>
            <a:ext cx="1526144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XMLScanner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47800" y="3059668"/>
            <a:ext cx="15240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TextEditor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48400" y="3135868"/>
            <a:ext cx="2059544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ITokenScanner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66800" y="5181600"/>
            <a:ext cx="1373744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SkEditor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 animBg="1"/>
      <p:bldP spid="22" grpId="0" animBg="1"/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MatchMaker</a:t>
            </a:r>
            <a:r>
              <a:rPr lang="en-US" dirty="0" smtClean="0"/>
              <a:t> </a:t>
            </a:r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79377" cy="4525963"/>
          </a:xfrm>
        </p:spPr>
        <p:txBody>
          <a:bodyPr/>
          <a:lstStyle/>
          <a:p>
            <a:r>
              <a:rPr lang="en-US" dirty="0" smtClean="0"/>
              <a:t>Observation 3: 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We </a:t>
            </a:r>
            <a:r>
              <a:rPr lang="en-US" dirty="0" smtClean="0"/>
              <a:t>have </a:t>
            </a:r>
            <a:r>
              <a:rPr lang="en-US" dirty="0" smtClean="0"/>
              <a:t>data about many runs with many different editors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/>
              <a:t>A1 </a:t>
            </a:r>
            <a:r>
              <a:rPr lang="en-US" dirty="0" smtClean="0">
                <a:latin typeface="ＭＳ ゴシック"/>
                <a:ea typeface="ＭＳ ゴシック"/>
                <a:cs typeface="ＭＳ ゴシック"/>
              </a:rPr>
              <a:t>∧ </a:t>
            </a:r>
            <a:r>
              <a:rPr lang="en-US" dirty="0" smtClean="0"/>
              <a:t>A2) - B</a:t>
            </a:r>
          </a:p>
          <a:p>
            <a:endParaRPr lang="en-US" dirty="0"/>
          </a:p>
        </p:txBody>
      </p:sp>
      <p:sp>
        <p:nvSpPr>
          <p:cNvPr id="6" name="Freeform 5"/>
          <p:cNvSpPr/>
          <p:nvPr/>
        </p:nvSpPr>
        <p:spPr>
          <a:xfrm>
            <a:off x="2226638" y="3577241"/>
            <a:ext cx="5310122" cy="689481"/>
          </a:xfrm>
          <a:custGeom>
            <a:avLst/>
            <a:gdLst>
              <a:gd name="connsiteX0" fmla="*/ 0 w 5942267"/>
              <a:gd name="connsiteY0" fmla="*/ 509888 h 644313"/>
              <a:gd name="connsiteX1" fmla="*/ 1344195 w 5942267"/>
              <a:gd name="connsiteY1" fmla="*/ 101978 h 644313"/>
              <a:gd name="connsiteX2" fmla="*/ 2706930 w 5942267"/>
              <a:gd name="connsiteY2" fmla="*/ 630407 h 644313"/>
              <a:gd name="connsiteX3" fmla="*/ 3976962 w 5942267"/>
              <a:gd name="connsiteY3" fmla="*/ 18541 h 644313"/>
              <a:gd name="connsiteX4" fmla="*/ 5942267 w 5942267"/>
              <a:gd name="connsiteY4" fmla="*/ 519159 h 64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2267" h="644313">
                <a:moveTo>
                  <a:pt x="0" y="509888"/>
                </a:moveTo>
                <a:cubicBezTo>
                  <a:pt x="446520" y="295890"/>
                  <a:pt x="893040" y="81892"/>
                  <a:pt x="1344195" y="101978"/>
                </a:cubicBezTo>
                <a:cubicBezTo>
                  <a:pt x="1795350" y="122065"/>
                  <a:pt x="2268136" y="644313"/>
                  <a:pt x="2706930" y="630407"/>
                </a:cubicBezTo>
                <a:cubicBezTo>
                  <a:pt x="3145724" y="616501"/>
                  <a:pt x="3437739" y="37082"/>
                  <a:pt x="3976962" y="18541"/>
                </a:cubicBezTo>
                <a:cubicBezTo>
                  <a:pt x="4516185" y="0"/>
                  <a:pt x="5715145" y="440358"/>
                  <a:pt x="5942267" y="519159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26638" y="4598884"/>
            <a:ext cx="5310122" cy="689481"/>
          </a:xfrm>
          <a:custGeom>
            <a:avLst/>
            <a:gdLst>
              <a:gd name="connsiteX0" fmla="*/ 0 w 5942267"/>
              <a:gd name="connsiteY0" fmla="*/ 509888 h 644313"/>
              <a:gd name="connsiteX1" fmla="*/ 1344195 w 5942267"/>
              <a:gd name="connsiteY1" fmla="*/ 101978 h 644313"/>
              <a:gd name="connsiteX2" fmla="*/ 2706930 w 5942267"/>
              <a:gd name="connsiteY2" fmla="*/ 630407 h 644313"/>
              <a:gd name="connsiteX3" fmla="*/ 3976962 w 5942267"/>
              <a:gd name="connsiteY3" fmla="*/ 18541 h 644313"/>
              <a:gd name="connsiteX4" fmla="*/ 5942267 w 5942267"/>
              <a:gd name="connsiteY4" fmla="*/ 519159 h 64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2267" h="644313">
                <a:moveTo>
                  <a:pt x="0" y="509888"/>
                </a:moveTo>
                <a:cubicBezTo>
                  <a:pt x="446520" y="295890"/>
                  <a:pt x="893040" y="81892"/>
                  <a:pt x="1344195" y="101978"/>
                </a:cubicBezTo>
                <a:cubicBezTo>
                  <a:pt x="1795350" y="122065"/>
                  <a:pt x="2268136" y="644313"/>
                  <a:pt x="2706930" y="630407"/>
                </a:cubicBezTo>
                <a:cubicBezTo>
                  <a:pt x="3145724" y="616501"/>
                  <a:pt x="3437739" y="37082"/>
                  <a:pt x="3976962" y="18541"/>
                </a:cubicBezTo>
                <a:cubicBezTo>
                  <a:pt x="4516185" y="0"/>
                  <a:pt x="5715145" y="440358"/>
                  <a:pt x="5942267" y="519159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226638" y="5729531"/>
            <a:ext cx="4665898" cy="689481"/>
          </a:xfrm>
          <a:custGeom>
            <a:avLst/>
            <a:gdLst>
              <a:gd name="connsiteX0" fmla="*/ 0 w 5942267"/>
              <a:gd name="connsiteY0" fmla="*/ 509888 h 644313"/>
              <a:gd name="connsiteX1" fmla="*/ 1344195 w 5942267"/>
              <a:gd name="connsiteY1" fmla="*/ 101978 h 644313"/>
              <a:gd name="connsiteX2" fmla="*/ 2706930 w 5942267"/>
              <a:gd name="connsiteY2" fmla="*/ 630407 h 644313"/>
              <a:gd name="connsiteX3" fmla="*/ 3976962 w 5942267"/>
              <a:gd name="connsiteY3" fmla="*/ 18541 h 644313"/>
              <a:gd name="connsiteX4" fmla="*/ 5942267 w 5942267"/>
              <a:gd name="connsiteY4" fmla="*/ 519159 h 64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42267" h="644313">
                <a:moveTo>
                  <a:pt x="0" y="509888"/>
                </a:moveTo>
                <a:cubicBezTo>
                  <a:pt x="446520" y="295890"/>
                  <a:pt x="893040" y="81892"/>
                  <a:pt x="1344195" y="101978"/>
                </a:cubicBezTo>
                <a:cubicBezTo>
                  <a:pt x="1795350" y="122065"/>
                  <a:pt x="2268136" y="644313"/>
                  <a:pt x="2706930" y="630407"/>
                </a:cubicBezTo>
                <a:cubicBezTo>
                  <a:pt x="3145724" y="616501"/>
                  <a:pt x="3437739" y="37082"/>
                  <a:pt x="3976962" y="18541"/>
                </a:cubicBezTo>
                <a:cubicBezTo>
                  <a:pt x="4516185" y="0"/>
                  <a:pt x="5715145" y="440358"/>
                  <a:pt x="5942267" y="519159"/>
                </a:cubicBezTo>
              </a:path>
            </a:pathLst>
          </a:cu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&quot;No&quot; Symbol 18"/>
          <p:cNvSpPr/>
          <p:nvPr/>
        </p:nvSpPr>
        <p:spPr>
          <a:xfrm>
            <a:off x="3883025" y="5803014"/>
            <a:ext cx="822960" cy="822960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>
            <a:off x="2337807" y="3275759"/>
            <a:ext cx="5128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A1 = {Important code for forming critical chain 1}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337807" y="4274805"/>
            <a:ext cx="5128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A2 = {Important code for forming critical chain 2}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37809" y="5403446"/>
            <a:ext cx="512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 = {All code in this trace, which forms no critical link}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0486" y="3528058"/>
            <a:ext cx="120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Trace 1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0486" y="4549701"/>
            <a:ext cx="120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Trace 2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0486" y="5680348"/>
            <a:ext cx="120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Trace 3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34200" y="6107668"/>
            <a:ext cx="15240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 Scanner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09600" y="6031468"/>
            <a:ext cx="15240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FooEditor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5800" y="4953000"/>
            <a:ext cx="15240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XMLEditor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20000" y="3886200"/>
            <a:ext cx="15240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XMLScanner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5800" y="3886200"/>
            <a:ext cx="15240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XMLEditor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43800" y="4953000"/>
            <a:ext cx="1524000" cy="369332"/>
          </a:xfrm>
          <a:prstGeom prst="rect">
            <a:avLst/>
          </a:prstGeom>
          <a:solidFill>
            <a:srgbClr val="4A7EBB"/>
          </a:solidFill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normalizeH="0" baseline="0" noProof="0" dirty="0" err="1" smtClean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</a:rPr>
              <a:t>XMLScanner</a:t>
            </a:r>
            <a:endParaRPr kumimoji="0" lang="en-US" sz="1800" i="0" u="none" strike="noStrike" kern="0" normalizeH="0" baseline="0" noProof="0" dirty="0">
              <a:ln w="18415" cmpd="sng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8" grpId="0" animBg="1"/>
      <p:bldP spid="21" grpId="0"/>
      <p:bldP spid="22" grpId="0"/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Currently very rudimentary</a:t>
            </a:r>
          </a:p>
          <a:p>
            <a:r>
              <a:rPr lang="en-US" dirty="0" smtClean="0"/>
              <a:t>Track</a:t>
            </a:r>
          </a:p>
          <a:p>
            <a:pPr lvl="1"/>
            <a:r>
              <a:rPr lang="en-US" dirty="0" smtClean="0"/>
              <a:t>method </a:t>
            </a:r>
            <a:r>
              <a:rPr lang="en-US" dirty="0" smtClean="0"/>
              <a:t>enter/exit, </a:t>
            </a:r>
            <a:endParaRPr lang="en-US" dirty="0" smtClean="0"/>
          </a:p>
          <a:p>
            <a:pPr lvl="1"/>
            <a:r>
              <a:rPr lang="en-US" dirty="0" smtClean="0"/>
              <a:t>heap </a:t>
            </a:r>
            <a:r>
              <a:rPr lang="en-US" dirty="0" smtClean="0"/>
              <a:t>load/store, </a:t>
            </a:r>
            <a:endParaRPr lang="en-US" dirty="0" smtClean="0"/>
          </a:p>
          <a:p>
            <a:pPr lvl="1"/>
            <a:r>
              <a:rPr lang="en-US" dirty="0" smtClean="0"/>
              <a:t>class </a:t>
            </a:r>
            <a:r>
              <a:rPr lang="en-US" dirty="0" smtClean="0"/>
              <a:t>hierarchy</a:t>
            </a:r>
            <a:r>
              <a:rPr lang="en-US" dirty="0" smtClean="0"/>
              <a:t>.</a:t>
            </a:r>
          </a:p>
          <a:p>
            <a:r>
              <a:rPr lang="en-US" dirty="0" smtClean="0"/>
              <a:t>Many events can be safely ignored</a:t>
            </a:r>
          </a:p>
          <a:p>
            <a:endParaRPr lang="en-US" dirty="0" smtClean="0"/>
          </a:p>
          <a:p>
            <a:r>
              <a:rPr lang="en-US" dirty="0" smtClean="0"/>
              <a:t>Also contains periodic heap snapshots</a:t>
            </a:r>
          </a:p>
          <a:p>
            <a:endParaRPr lang="en-US" dirty="0" smtClean="0"/>
          </a:p>
          <a:p>
            <a:r>
              <a:rPr lang="en-US" dirty="0" smtClean="0"/>
              <a:t>Lots of data, but manageable</a:t>
            </a:r>
          </a:p>
          <a:p>
            <a:pPr lvl="1"/>
            <a:r>
              <a:rPr lang="en-US" dirty="0" smtClean="0"/>
              <a:t>between 3 and 7 MB per second of real-time execution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long does this take?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600200"/>
            <a:ext cx="8978900" cy="4525963"/>
          </a:xfrm>
        </p:spPr>
        <p:txBody>
          <a:bodyPr/>
          <a:lstStyle/>
          <a:p>
            <a:r>
              <a:rPr lang="en-US" dirty="0" smtClean="0"/>
              <a:t>Searching for relevant data could be expensive</a:t>
            </a:r>
          </a:p>
          <a:p>
            <a:pPr lvl="1"/>
            <a:r>
              <a:rPr lang="en-US" dirty="0" smtClean="0"/>
              <a:t>but it parallelizes easily</a:t>
            </a:r>
          </a:p>
          <a:p>
            <a:pPr lvl="1"/>
            <a:r>
              <a:rPr lang="en-US" dirty="0" smtClean="0"/>
              <a:t>indexing can help a lot</a:t>
            </a:r>
          </a:p>
          <a:p>
            <a:pPr lvl="1"/>
            <a:r>
              <a:rPr lang="en-US" dirty="0" smtClean="0"/>
              <a:t>right now our databases are small, so this takes &lt; 30 sec</a:t>
            </a:r>
          </a:p>
          <a:p>
            <a:endParaRPr lang="en-US" dirty="0" smtClean="0"/>
          </a:p>
          <a:p>
            <a:r>
              <a:rPr lang="en-US" dirty="0" smtClean="0"/>
              <a:t>The rest is easy after the right data is found</a:t>
            </a:r>
          </a:p>
          <a:p>
            <a:pPr lvl="1"/>
            <a:r>
              <a:rPr lang="en-US" dirty="0" smtClean="0"/>
              <a:t>finding the critical path takes &lt; 20 sec</a:t>
            </a:r>
          </a:p>
          <a:p>
            <a:pPr lvl="1"/>
            <a:r>
              <a:rPr lang="en-US" dirty="0" smtClean="0"/>
              <a:t>building the call tree takes about 30 sec</a:t>
            </a:r>
          </a:p>
          <a:p>
            <a:pPr lvl="1"/>
            <a:r>
              <a:rPr lang="en-US" dirty="0" smtClean="0"/>
              <a:t>tree matching takes &lt; 1 sec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Once you have found the relevant block of data in the database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5036696"/>
          </a:xfrm>
        </p:spPr>
        <p:txBody>
          <a:bodyPr/>
          <a:lstStyle/>
          <a:p>
            <a:r>
              <a:rPr lang="en-US" dirty="0" smtClean="0"/>
              <a:t>Find </a:t>
            </a:r>
            <a:r>
              <a:rPr lang="en-US" dirty="0" smtClean="0"/>
              <a:t>critical chain in one trace: </a:t>
            </a:r>
            <a:endParaRPr lang="en-US" dirty="0" smtClean="0"/>
          </a:p>
          <a:p>
            <a:pPr lvl="1"/>
            <a:r>
              <a:rPr lang="en-US" dirty="0" smtClean="0"/>
              <a:t>iterate </a:t>
            </a:r>
            <a:r>
              <a:rPr lang="en-US" dirty="0" smtClean="0"/>
              <a:t>over the snapshots </a:t>
            </a:r>
            <a:endParaRPr lang="en-US" dirty="0" smtClean="0"/>
          </a:p>
          <a:p>
            <a:pPr lvl="1"/>
            <a:r>
              <a:rPr lang="en-US" dirty="0" smtClean="0"/>
              <a:t>find </a:t>
            </a:r>
            <a:r>
              <a:rPr lang="en-US" dirty="0" smtClean="0"/>
              <a:t>the earliest pointer dereference chain from X to Y.</a:t>
            </a:r>
          </a:p>
          <a:p>
            <a:pPr lvl="2"/>
            <a:r>
              <a:rPr lang="en-US" dirty="0" smtClean="0"/>
              <a:t>X: object of </a:t>
            </a:r>
            <a:r>
              <a:rPr lang="en-US" dirty="0" err="1" smtClean="0"/>
              <a:t>TextEditor’s</a:t>
            </a:r>
            <a:r>
              <a:rPr lang="en-US" dirty="0" smtClean="0"/>
              <a:t> subclass</a:t>
            </a:r>
          </a:p>
          <a:p>
            <a:pPr lvl="2"/>
            <a:r>
              <a:rPr lang="en-US" dirty="0" smtClean="0"/>
              <a:t>Y: object of </a:t>
            </a:r>
            <a:r>
              <a:rPr lang="en-US" dirty="0" err="1" smtClean="0"/>
              <a:t>ITokenScanner’s</a:t>
            </a:r>
            <a:r>
              <a:rPr lang="en-US" dirty="0" smtClean="0"/>
              <a:t> subclass</a:t>
            </a:r>
          </a:p>
          <a:p>
            <a:r>
              <a:rPr lang="en-US" dirty="0" smtClean="0"/>
              <a:t>Thin </a:t>
            </a:r>
            <a:r>
              <a:rPr lang="en-US" dirty="0" smtClean="0"/>
              <a:t>slicing </a:t>
            </a:r>
            <a:r>
              <a:rPr lang="en-US" dirty="0" smtClean="0"/>
              <a:t>connects critical chain to code</a:t>
            </a:r>
          </a:p>
          <a:p>
            <a:endParaRPr lang="en-US" dirty="0" smtClean="0"/>
          </a:p>
          <a:p>
            <a:r>
              <a:rPr lang="en-US" dirty="0" smtClean="0"/>
              <a:t>Result is a </a:t>
            </a:r>
            <a:r>
              <a:rPr lang="en-US" dirty="0" smtClean="0"/>
              <a:t>tree of important calls</a:t>
            </a:r>
          </a:p>
          <a:p>
            <a:endParaRPr lang="en-US" dirty="0" smtClean="0"/>
          </a:p>
          <a:p>
            <a:r>
              <a:rPr lang="en-US" dirty="0" smtClean="0"/>
              <a:t>Compare trees from many different instances</a:t>
            </a:r>
          </a:p>
          <a:p>
            <a:pPr lvl="1"/>
            <a:r>
              <a:rPr lang="en-US" dirty="0" smtClean="0"/>
              <a:t>Search for similarities and differences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600200"/>
            <a:ext cx="8750300" cy="4525963"/>
          </a:xfrm>
        </p:spPr>
        <p:txBody>
          <a:bodyPr/>
          <a:lstStyle/>
          <a:p>
            <a:r>
              <a:rPr lang="en-US" dirty="0" smtClean="0"/>
              <a:t>Modern OOP frameworks are </a:t>
            </a:r>
            <a:endParaRPr lang="en-US" dirty="0" smtClean="0"/>
          </a:p>
          <a:p>
            <a:pPr lvl="1"/>
            <a:r>
              <a:rPr lang="en-US" dirty="0" smtClean="0"/>
              <a:t>flexible</a:t>
            </a:r>
          </a:p>
          <a:p>
            <a:pPr lvl="1"/>
            <a:r>
              <a:rPr lang="en-US" dirty="0" smtClean="0"/>
              <a:t>extensible</a:t>
            </a:r>
            <a:endParaRPr lang="en-US" dirty="0" smtClean="0"/>
          </a:p>
          <a:p>
            <a:pPr lvl="1"/>
            <a:r>
              <a:rPr lang="en-US" dirty="0" smtClean="0"/>
              <a:t>and very </a:t>
            </a:r>
            <a:r>
              <a:rPr lang="en-US" dirty="0" err="1" smtClean="0"/>
              <a:t>very</a:t>
            </a:r>
            <a:r>
              <a:rPr lang="en-US" dirty="0" smtClean="0"/>
              <a:t> complex</a:t>
            </a:r>
            <a:r>
              <a:rPr lang="en-US" dirty="0" smtClean="0"/>
              <a:t>.</a:t>
            </a:r>
          </a:p>
          <a:p>
            <a:r>
              <a:rPr lang="en-US" dirty="0" smtClean="0"/>
              <a:t>Hard to match classes so they work together</a:t>
            </a:r>
          </a:p>
          <a:p>
            <a:endParaRPr lang="en-US" dirty="0" smtClean="0"/>
          </a:p>
          <a:p>
            <a:r>
              <a:rPr lang="en-US" dirty="0" err="1" smtClean="0"/>
              <a:t>MatchMaker</a:t>
            </a:r>
            <a:r>
              <a:rPr lang="en-US" dirty="0" smtClean="0"/>
              <a:t> uses data to synthesize code</a:t>
            </a:r>
          </a:p>
          <a:p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 smtClean="0"/>
              <a:t>matters.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Specification-based Hardening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Control vs. ease of specification</a:t>
            </a: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457200" y="1905000"/>
            <a:ext cx="3505200" cy="28956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 dirty="0">
                <a:solidFill>
                  <a:schemeClr val="accent2"/>
                </a:solidFill>
              </a:rPr>
              <a:t>void </a:t>
            </a:r>
            <a:r>
              <a:rPr lang="en-US" dirty="0" err="1">
                <a:solidFill>
                  <a:schemeClr val="accent2"/>
                </a:solidFill>
              </a:rPr>
              <a:t>doSomething</a:t>
            </a:r>
            <a:r>
              <a:rPr lang="en-US" dirty="0">
                <a:solidFill>
                  <a:schemeClr val="accent2"/>
                </a:solidFill>
              </a:rPr>
              <a:t>() {</a:t>
            </a:r>
          </a:p>
          <a:p>
            <a:r>
              <a:rPr lang="en-US" dirty="0">
                <a:solidFill>
                  <a:schemeClr val="accent2"/>
                </a:solidFill>
              </a:rPr>
              <a:t>  </a:t>
            </a:r>
            <a:r>
              <a:rPr lang="en-US" dirty="0" err="1">
                <a:solidFill>
                  <a:schemeClr val="accent2"/>
                </a:solidFill>
              </a:rPr>
              <a:t>doThing</a:t>
            </a:r>
            <a:r>
              <a:rPr lang="en-US" dirty="0">
                <a:solidFill>
                  <a:schemeClr val="accent2"/>
                </a:solidFill>
              </a:rPr>
              <a:t>();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bg2"/>
                </a:solidFill>
              </a:rPr>
              <a:t>if (cornerCase1) {</a:t>
            </a:r>
          </a:p>
          <a:p>
            <a:r>
              <a:rPr lang="en-US" dirty="0">
                <a:solidFill>
                  <a:schemeClr val="bg2"/>
                </a:solidFill>
              </a:rPr>
              <a:t>    handleCC1();</a:t>
            </a:r>
          </a:p>
          <a:p>
            <a:r>
              <a:rPr lang="en-US" dirty="0">
                <a:solidFill>
                  <a:schemeClr val="bg2"/>
                </a:solidFill>
              </a:rPr>
              <a:t>  } else if (cornerCase2) {</a:t>
            </a:r>
          </a:p>
          <a:p>
            <a:r>
              <a:rPr lang="en-US" dirty="0">
                <a:solidFill>
                  <a:schemeClr val="bg2"/>
                </a:solidFill>
              </a:rPr>
              <a:t>    handleCC2();</a:t>
            </a:r>
          </a:p>
          <a:p>
            <a:r>
              <a:rPr lang="en-US" dirty="0">
                <a:solidFill>
                  <a:schemeClr val="bg2"/>
                </a:solidFill>
              </a:rPr>
              <a:t>  } else … {</a:t>
            </a:r>
          </a:p>
          <a:p>
            <a:r>
              <a:rPr lang="en-US" dirty="0">
                <a:solidFill>
                  <a:schemeClr val="bg2"/>
                </a:solidFill>
              </a:rPr>
              <a:t>    …</a:t>
            </a:r>
          </a:p>
          <a:p>
            <a:r>
              <a:rPr lang="en-US" dirty="0">
                <a:solidFill>
                  <a:schemeClr val="bg2"/>
                </a:solidFill>
              </a:rPr>
              <a:t>  }</a:t>
            </a:r>
          </a:p>
          <a:p>
            <a:r>
              <a:rPr lang="en-US" dirty="0">
                <a:solidFill>
                  <a:schemeClr val="accent2"/>
                </a:solidFill>
              </a:rPr>
              <a:t>}</a:t>
            </a:r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5029200" y="2743200"/>
            <a:ext cx="3810000" cy="4572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>
                <a:solidFill>
                  <a:schemeClr val="accent2"/>
                </a:solidFill>
              </a:rPr>
              <a:t>doSomething :- theRightThing.</a:t>
            </a:r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57200" y="1524000"/>
            <a:ext cx="3505200" cy="381000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Imperative program</a:t>
            </a:r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29200" y="2362200"/>
            <a:ext cx="3810000" cy="381000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Declarative program</a:t>
            </a:r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1219200" y="4724400"/>
            <a:ext cx="228600" cy="8382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2" name="Line 10"/>
          <p:cNvSpPr>
            <a:spLocks noChangeShapeType="1"/>
          </p:cNvSpPr>
          <p:nvPr/>
        </p:nvSpPr>
        <p:spPr bwMode="auto">
          <a:xfrm flipH="1">
            <a:off x="7620000" y="3200400"/>
            <a:ext cx="381000" cy="2362200"/>
          </a:xfrm>
          <a:prstGeom prst="line">
            <a:avLst/>
          </a:prstGeom>
          <a:noFill/>
          <a:ln w="76200">
            <a:solidFill>
              <a:srgbClr val="99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3" name="Line 11"/>
          <p:cNvSpPr>
            <a:spLocks noChangeShapeType="1"/>
          </p:cNvSpPr>
          <p:nvPr/>
        </p:nvSpPr>
        <p:spPr bwMode="auto">
          <a:xfrm>
            <a:off x="685800" y="5562600"/>
            <a:ext cx="76200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85" name="Text Box 13"/>
          <p:cNvSpPr txBox="1">
            <a:spLocks noChangeArrowheads="1"/>
          </p:cNvSpPr>
          <p:nvPr/>
        </p:nvSpPr>
        <p:spPr bwMode="auto">
          <a:xfrm>
            <a:off x="609600" y="5791200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Control</a:t>
            </a:r>
          </a:p>
        </p:txBody>
      </p:sp>
      <p:sp>
        <p:nvSpPr>
          <p:cNvPr id="3086" name="Text Box 14"/>
          <p:cNvSpPr txBox="1">
            <a:spLocks noChangeArrowheads="1"/>
          </p:cNvSpPr>
          <p:nvPr/>
        </p:nvSpPr>
        <p:spPr bwMode="auto">
          <a:xfrm>
            <a:off x="5257800" y="5791201"/>
            <a:ext cx="3048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</a:rPr>
              <a:t>Ease of specification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build="allAtOnce" animBg="1"/>
      <p:bldP spid="3078" grpId="0" animBg="1"/>
      <p:bldP spid="3079" grpId="0" animBg="1"/>
      <p:bldP spid="3080" grpId="0" animBg="1"/>
      <p:bldP spid="3081" grpId="0" animBg="1"/>
      <p:bldP spid="3082" grpId="0" animBg="1"/>
      <p:bldP spid="3083" grpId="0" animBg="1"/>
      <p:bldP spid="3085" grpId="0"/>
      <p:bldP spid="308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/ Machine Collaboration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1371600"/>
            <a:ext cx="6781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Computer Aided Engineering is a combination of techniques in which man and machine are blended into a problem solving team, intimately coupling the best characteristics of each.</a:t>
            </a:r>
          </a:p>
          <a:p>
            <a:endParaRPr lang="en-US" sz="2000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S.A. </a:t>
            </a:r>
            <a:r>
              <a:rPr lang="en-US" sz="2000" dirty="0" err="1" smtClean="0">
                <a:latin typeface="+mn-lt"/>
              </a:rPr>
              <a:t>Meguid</a:t>
            </a:r>
            <a:r>
              <a:rPr lang="en-US" sz="2000" dirty="0" smtClean="0">
                <a:latin typeface="+mn-lt"/>
              </a:rPr>
              <a:t> 	</a:t>
            </a:r>
            <a:r>
              <a:rPr lang="en-US" sz="2000" dirty="0" smtClean="0"/>
              <a:t>1986</a:t>
            </a:r>
            <a:endParaRPr lang="en-US" sz="2000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Integrated Computer-aided Design of Mechanical Systems</a:t>
            </a:r>
            <a:endParaRPr lang="en-US" sz="2000" dirty="0">
              <a:latin typeface="+mn-lt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86400" y="4648200"/>
            <a:ext cx="1524000" cy="117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14894" t="3125" r="21275" b="53125"/>
          <a:stretch>
            <a:fillRect/>
          </a:stretch>
        </p:blipFill>
        <p:spPr bwMode="auto">
          <a:xfrm>
            <a:off x="1447800" y="4114800"/>
            <a:ext cx="2286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Specification based hardening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152400" y="2209800"/>
            <a:ext cx="4038600" cy="29718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r>
              <a:rPr lang="en-US">
                <a:solidFill>
                  <a:schemeClr val="accent2"/>
                </a:solidFill>
              </a:rPr>
              <a:t>void doSomething() {</a:t>
            </a:r>
          </a:p>
          <a:p>
            <a:r>
              <a:rPr lang="en-US">
                <a:solidFill>
                  <a:schemeClr val="accent2"/>
                </a:solidFill>
              </a:rPr>
              <a:t>  </a:t>
            </a:r>
            <a:r>
              <a:rPr lang="en-US">
                <a:solidFill>
                  <a:schemeClr val="bg2"/>
                </a:solidFill>
              </a:rPr>
              <a:t>if (commonCase) {</a:t>
            </a:r>
          </a:p>
          <a:p>
            <a:r>
              <a:rPr lang="en-US">
                <a:solidFill>
                  <a:schemeClr val="accent2"/>
                </a:solidFill>
              </a:rPr>
              <a:t>     doThing();</a:t>
            </a:r>
          </a:p>
          <a:p>
            <a:r>
              <a:rPr lang="en-US">
                <a:solidFill>
                  <a:schemeClr val="accent2"/>
                </a:solidFill>
              </a:rPr>
              <a:t>  </a:t>
            </a:r>
            <a:r>
              <a:rPr lang="en-US">
                <a:solidFill>
                  <a:schemeClr val="bg2"/>
                </a:solidFill>
              </a:rPr>
              <a:t>}</a:t>
            </a:r>
          </a:p>
          <a:p>
            <a:r>
              <a:rPr lang="en-US">
                <a:solidFill>
                  <a:schemeClr val="bg2"/>
                </a:solidFill>
              </a:rPr>
              <a:t>  else {</a:t>
            </a:r>
          </a:p>
          <a:p>
            <a:r>
              <a:rPr lang="en-US">
                <a:solidFill>
                  <a:schemeClr val="bg2"/>
                </a:solidFill>
              </a:rPr>
              <a:t>     </a:t>
            </a:r>
            <a:r>
              <a:rPr lang="en-US">
                <a:solidFill>
                  <a:schemeClr val="accent2"/>
                </a:solidFill>
              </a:rPr>
              <a:t>doDeclarative;</a:t>
            </a:r>
          </a:p>
          <a:p>
            <a:r>
              <a:rPr lang="en-US">
                <a:solidFill>
                  <a:schemeClr val="bg2"/>
                </a:solidFill>
              </a:rPr>
              <a:t>  }</a:t>
            </a:r>
          </a:p>
          <a:p>
            <a:r>
              <a:rPr lang="en-US">
                <a:solidFill>
                  <a:schemeClr val="accent2"/>
                </a:solidFill>
              </a:rPr>
              <a:t>}</a:t>
            </a:r>
          </a:p>
          <a:p>
            <a:endParaRPr lang="en-US">
              <a:solidFill>
                <a:schemeClr val="accent2"/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doDeclarative :- theRightThing.</a:t>
            </a:r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152400" y="1828800"/>
            <a:ext cx="4038600" cy="381000"/>
          </a:xfrm>
          <a:prstGeom prst="rect">
            <a:avLst/>
          </a:prstGeom>
          <a:solidFill>
            <a:srgbClr val="3333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chemeClr val="accent1"/>
                </a:solidFill>
              </a:rPr>
              <a:t>Declaratively hardened program</a:t>
            </a:r>
          </a:p>
        </p:txBody>
      </p:sp>
      <p:sp>
        <p:nvSpPr>
          <p:cNvPr id="5127" name="Line 7"/>
          <p:cNvSpPr>
            <a:spLocks noChangeShapeType="1"/>
          </p:cNvSpPr>
          <p:nvPr/>
        </p:nvSpPr>
        <p:spPr bwMode="auto">
          <a:xfrm>
            <a:off x="4191000" y="3276600"/>
            <a:ext cx="685800" cy="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4876800" y="2057400"/>
            <a:ext cx="1752600" cy="2590800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4876800" y="2057400"/>
            <a:ext cx="1752600" cy="9906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>
                <a:solidFill>
                  <a:schemeClr val="accent2"/>
                </a:solidFill>
              </a:rPr>
              <a:t>Common case</a:t>
            </a:r>
          </a:p>
          <a:p>
            <a:pPr algn="ctr"/>
            <a:r>
              <a:rPr lang="en-US">
                <a:solidFill>
                  <a:schemeClr val="accent2"/>
                </a:solidFill>
              </a:rPr>
              <a:t>execution</a:t>
            </a:r>
          </a:p>
        </p:txBody>
      </p:sp>
      <p:sp>
        <p:nvSpPr>
          <p:cNvPr id="5131" name="Rectangle 11"/>
          <p:cNvSpPr>
            <a:spLocks noChangeArrowheads="1"/>
          </p:cNvSpPr>
          <p:nvPr/>
        </p:nvSpPr>
        <p:spPr bwMode="auto">
          <a:xfrm>
            <a:off x="4876800" y="2057400"/>
            <a:ext cx="1752600" cy="17526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>
                <a:solidFill>
                  <a:schemeClr val="accent2"/>
                </a:solidFill>
              </a:rPr>
              <a:t>Common case</a:t>
            </a:r>
          </a:p>
          <a:p>
            <a:pPr algn="ctr"/>
            <a:r>
              <a:rPr lang="en-US">
                <a:solidFill>
                  <a:schemeClr val="accent2"/>
                </a:solidFill>
              </a:rPr>
              <a:t>execution</a:t>
            </a:r>
          </a:p>
        </p:txBody>
      </p:sp>
      <p:sp>
        <p:nvSpPr>
          <p:cNvPr id="5133" name="Rectangle 13"/>
          <p:cNvSpPr>
            <a:spLocks noChangeArrowheads="1"/>
          </p:cNvSpPr>
          <p:nvPr/>
        </p:nvSpPr>
        <p:spPr bwMode="auto">
          <a:xfrm>
            <a:off x="7315200" y="3200400"/>
            <a:ext cx="1066800" cy="11430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FFFF99"/>
                </a:solidFill>
              </a:rPr>
              <a:t>Corner-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case</a:t>
            </a:r>
          </a:p>
          <a:p>
            <a:pPr algn="ctr"/>
            <a:r>
              <a:rPr lang="en-US" sz="1600">
                <a:solidFill>
                  <a:srgbClr val="FFFF99"/>
                </a:solidFill>
              </a:rPr>
              <a:t>oracle</a:t>
            </a:r>
          </a:p>
        </p:txBody>
      </p:sp>
      <p:sp>
        <p:nvSpPr>
          <p:cNvPr id="5134" name="Line 14"/>
          <p:cNvSpPr>
            <a:spLocks noChangeShapeType="1"/>
          </p:cNvSpPr>
          <p:nvPr/>
        </p:nvSpPr>
        <p:spPr bwMode="auto">
          <a:xfrm>
            <a:off x="6629400" y="3810000"/>
            <a:ext cx="685800" cy="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135" name="Rectangle 15"/>
          <p:cNvSpPr>
            <a:spLocks noChangeArrowheads="1"/>
          </p:cNvSpPr>
          <p:nvPr/>
        </p:nvSpPr>
        <p:spPr bwMode="auto">
          <a:xfrm>
            <a:off x="4876800" y="2057400"/>
            <a:ext cx="1752600" cy="22098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>
                <a:solidFill>
                  <a:schemeClr val="accent2"/>
                </a:solidFill>
              </a:rPr>
              <a:t>Common case</a:t>
            </a:r>
          </a:p>
          <a:p>
            <a:pPr algn="ctr"/>
            <a:r>
              <a:rPr lang="en-US">
                <a:solidFill>
                  <a:schemeClr val="accent2"/>
                </a:solidFill>
              </a:rPr>
              <a:t>execution</a:t>
            </a:r>
          </a:p>
        </p:txBody>
      </p:sp>
      <p:sp>
        <p:nvSpPr>
          <p:cNvPr id="5136" name="Rectangle 16"/>
          <p:cNvSpPr>
            <a:spLocks noChangeArrowheads="1"/>
          </p:cNvSpPr>
          <p:nvPr/>
        </p:nvSpPr>
        <p:spPr bwMode="auto">
          <a:xfrm>
            <a:off x="4876800" y="2057400"/>
            <a:ext cx="1752600" cy="25908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/>
            <a:r>
              <a:rPr lang="en-US">
                <a:solidFill>
                  <a:schemeClr val="accent2"/>
                </a:solidFill>
              </a:rPr>
              <a:t>Common case</a:t>
            </a:r>
          </a:p>
          <a:p>
            <a:pPr algn="ctr"/>
            <a:r>
              <a:rPr lang="en-US">
                <a:solidFill>
                  <a:schemeClr val="accent2"/>
                </a:solidFill>
              </a:rPr>
              <a:t>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animBg="1"/>
      <p:bldP spid="5128" grpId="0" animBg="1"/>
      <p:bldP spid="5129" grpId="0" animBg="1"/>
      <p:bldP spid="5131" grpId="0" animBg="1"/>
      <p:bldP spid="5133" grpId="0" animBg="1"/>
      <p:bldP spid="5134" grpId="0" animBg="1"/>
      <p:bldP spid="5135" grpId="0" animBg="1"/>
      <p:bldP spid="513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based hardening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962400" y="5924550"/>
            <a:ext cx="1600200" cy="476250"/>
          </a:xfrm>
          <a:prstGeom prst="rect">
            <a:avLst/>
          </a:prstGeom>
          <a:solidFill>
            <a:srgbClr val="FFD320"/>
          </a:solidFill>
          <a:ln w="9525">
            <a:solidFill>
              <a:srgbClr val="FFD320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/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US">
                <a:solidFill>
                  <a:srgbClr val="000000"/>
                </a:solidFill>
                <a:ea typeface="DejaVu Sans" charset="0"/>
                <a:cs typeface="DejaVu Sans" charset="0"/>
              </a:rPr>
              <a:t>Result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90600" y="3925389"/>
            <a:ext cx="3200400" cy="635000"/>
          </a:xfrm>
          <a:prstGeom prst="rect">
            <a:avLst/>
          </a:prstGeom>
          <a:solidFill>
            <a:srgbClr val="99CCFF"/>
          </a:solidFill>
          <a:ln w="9525">
            <a:solidFill>
              <a:srgbClr val="83CA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990600" y="1715589"/>
            <a:ext cx="3200400" cy="1905000"/>
          </a:xfrm>
          <a:prstGeom prst="rect">
            <a:avLst/>
          </a:prstGeom>
          <a:solidFill>
            <a:srgbClr val="99CCFF"/>
          </a:solidFill>
          <a:ln w="9525">
            <a:solidFill>
              <a:srgbClr val="83CAFF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2000">
                <a:solidFill>
                  <a:srgbClr val="000000"/>
                </a:solidFill>
                <a:ea typeface="DejaVu Sans" charset="0"/>
                <a:cs typeface="DejaVu Sans" charset="0"/>
              </a:rPr>
              <a:t>Program</a:t>
            </a:r>
          </a:p>
        </p:txBody>
      </p:sp>
      <p:sp>
        <p:nvSpPr>
          <p:cNvPr id="8" name="Freeform 4"/>
          <p:cNvSpPr>
            <a:spLocks/>
          </p:cNvSpPr>
          <p:nvPr/>
        </p:nvSpPr>
        <p:spPr bwMode="auto">
          <a:xfrm>
            <a:off x="4191000" y="3652658"/>
            <a:ext cx="1600200" cy="45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445" y="0"/>
              </a:cxn>
            </a:cxnLst>
            <a:rect l="0" t="0" r="r" b="b"/>
            <a:pathLst>
              <a:path w="4446" h="1">
                <a:moveTo>
                  <a:pt x="0" y="0"/>
                </a:moveTo>
                <a:lnTo>
                  <a:pt x="4445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791200" y="3518989"/>
            <a:ext cx="2514600" cy="635000"/>
          </a:xfrm>
          <a:prstGeom prst="rect">
            <a:avLst/>
          </a:prstGeom>
          <a:solidFill>
            <a:srgbClr val="FF950E"/>
          </a:solidFill>
          <a:ln w="9525">
            <a:solidFill>
              <a:srgbClr val="FF950E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US" dirty="0" smtClean="0">
                <a:solidFill>
                  <a:srgbClr val="000000"/>
                </a:solidFill>
                <a:ea typeface="DejaVu Sans" charset="0"/>
                <a:cs typeface="DejaVu Sans" charset="0"/>
              </a:rPr>
              <a:t>Specification</a:t>
            </a:r>
            <a:endParaRPr lang="en-US" dirty="0">
              <a:solidFill>
                <a:srgbClr val="000000"/>
              </a:solidFill>
              <a:ea typeface="DejaVu Sans" charset="0"/>
              <a:cs typeface="DejaVu Sans" charset="0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990600" y="3607889"/>
            <a:ext cx="3200400" cy="317500"/>
          </a:xfrm>
          <a:prstGeom prst="rect">
            <a:avLst/>
          </a:prstGeom>
          <a:solidFill>
            <a:srgbClr val="CCCCCC"/>
          </a:solidFill>
          <a:ln w="9525">
            <a:solidFill>
              <a:srgbClr val="83CAFF"/>
            </a:solidFill>
            <a:round/>
            <a:headEnd/>
            <a:tailEnd/>
          </a:ln>
          <a:effectLst/>
        </p:spPr>
        <p:txBody>
          <a:bodyPr wrap="none" lIns="90000" tIns="45000" rIns="90000" bIns="45000" anchor="ctr"/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2000">
                <a:solidFill>
                  <a:srgbClr val="000000"/>
                </a:solidFill>
                <a:ea typeface="DejaVu Sans" charset="0"/>
                <a:cs typeface="DejaVu Sans" charset="0"/>
              </a:rPr>
              <a:t>Exceptional case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5791200" y="4153989"/>
            <a:ext cx="2514600" cy="476250"/>
          </a:xfrm>
          <a:prstGeom prst="rect">
            <a:avLst/>
          </a:prstGeom>
          <a:solidFill>
            <a:srgbClr val="FF950E"/>
          </a:solidFill>
          <a:ln w="9525">
            <a:solidFill>
              <a:srgbClr val="FF950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990600" y="4534989"/>
            <a:ext cx="3200400" cy="635000"/>
          </a:xfrm>
          <a:prstGeom prst="rect">
            <a:avLst/>
          </a:prstGeom>
          <a:solidFill>
            <a:srgbClr val="99CCFF"/>
          </a:solidFill>
          <a:ln w="9525">
            <a:solidFill>
              <a:srgbClr val="83CA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5791200" y="4611189"/>
            <a:ext cx="2514600" cy="635000"/>
          </a:xfrm>
          <a:prstGeom prst="rect">
            <a:avLst/>
          </a:prstGeom>
          <a:solidFill>
            <a:srgbClr val="FF950E"/>
          </a:solidFill>
          <a:ln w="9525">
            <a:solidFill>
              <a:srgbClr val="FF950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2362200" y="5238750"/>
            <a:ext cx="1828800" cy="4762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080" y="1905"/>
              </a:cxn>
            </a:cxnLst>
            <a:rect l="0" t="0" r="r" b="b"/>
            <a:pathLst>
              <a:path w="5081" h="1906">
                <a:moveTo>
                  <a:pt x="0" y="0"/>
                </a:moveTo>
                <a:lnTo>
                  <a:pt x="5080" y="190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5334000" y="5238750"/>
            <a:ext cx="1828800" cy="476250"/>
          </a:xfrm>
          <a:custGeom>
            <a:avLst/>
            <a:gdLst/>
            <a:ahLst/>
            <a:cxnLst>
              <a:cxn ang="0">
                <a:pos x="5080" y="0"/>
              </a:cxn>
              <a:cxn ang="0">
                <a:pos x="0" y="1905"/>
              </a:cxn>
            </a:cxnLst>
            <a:rect l="0" t="0" r="r" b="b"/>
            <a:pathLst>
              <a:path w="5081" h="1906">
                <a:moveTo>
                  <a:pt x="5080" y="0"/>
                </a:moveTo>
                <a:lnTo>
                  <a:pt x="0" y="1905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4" name="Group 82"/>
          <p:cNvGraphicFramePr>
            <a:graphicFrameLocks noGrp="1"/>
          </p:cNvGraphicFramePr>
          <p:nvPr>
            <p:ph sz="half" idx="1"/>
          </p:nvPr>
        </p:nvGraphicFramePr>
        <p:xfrm>
          <a:off x="2743200" y="1447800"/>
          <a:ext cx="3581400" cy="3200402"/>
        </p:xfrm>
        <a:graphic>
          <a:graphicData uri="http://schemas.openxmlformats.org/drawingml/2006/table">
            <a:tbl>
              <a:tblPr/>
              <a:tblGrid>
                <a:gridCol w="1300163"/>
                <a:gridCol w="690562"/>
                <a:gridCol w="1590675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Spouse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62200" y="5638800"/>
            <a:ext cx="46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married = filter census by married;</a:t>
            </a:r>
          </a:p>
          <a:p>
            <a:r>
              <a:rPr lang="en-US" dirty="0" smtClean="0"/>
              <a:t>average = </a:t>
            </a:r>
            <a:r>
              <a:rPr lang="en-US" dirty="0" err="1" smtClean="0"/>
              <a:t>avg</a:t>
            </a:r>
            <a:r>
              <a:rPr lang="en-US" dirty="0" smtClean="0"/>
              <a:t>(married .age 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4" name="Group 82"/>
          <p:cNvGraphicFramePr>
            <a:graphicFrameLocks noGrp="1"/>
          </p:cNvGraphicFramePr>
          <p:nvPr>
            <p:ph sz="half" idx="1"/>
          </p:nvPr>
        </p:nvGraphicFramePr>
        <p:xfrm>
          <a:off x="2743200" y="1447800"/>
          <a:ext cx="3581400" cy="3200402"/>
        </p:xfrm>
        <a:graphic>
          <a:graphicData uri="http://schemas.openxmlformats.org/drawingml/2006/table">
            <a:tbl>
              <a:tblPr/>
              <a:tblGrid>
                <a:gridCol w="1300163"/>
                <a:gridCol w="690562"/>
                <a:gridCol w="1590675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Spouse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95400" y="4800600"/>
            <a:ext cx="63898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= filter census by married;</a:t>
            </a:r>
          </a:p>
          <a:p>
            <a:r>
              <a:rPr lang="en-US" dirty="0" smtClean="0"/>
              <a:t>unknown = filter census by married=null;</a:t>
            </a:r>
          </a:p>
          <a:p>
            <a:r>
              <a:rPr lang="en-US" dirty="0" smtClean="0"/>
              <a:t>imputed = join unknown.(name, age) by name,</a:t>
            </a:r>
          </a:p>
          <a:p>
            <a:r>
              <a:rPr lang="en-US" dirty="0" smtClean="0"/>
              <a:t>original .( spouse) by spouse;</a:t>
            </a:r>
          </a:p>
          <a:p>
            <a:r>
              <a:rPr lang="en-US" dirty="0" smtClean="0"/>
              <a:t>average = </a:t>
            </a:r>
            <a:r>
              <a:rPr lang="en-US" dirty="0" err="1" smtClean="0"/>
              <a:t>avg</a:t>
            </a:r>
            <a:r>
              <a:rPr lang="en-US" dirty="0" smtClean="0"/>
              <a:t>( original .age union </a:t>
            </a:r>
            <a:r>
              <a:rPr lang="en-US" dirty="0" err="1" smtClean="0"/>
              <a:t>imputed.age</a:t>
            </a:r>
            <a:r>
              <a:rPr lang="en-US" dirty="0" smtClean="0"/>
              <a:t> );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4" name="Group 82"/>
          <p:cNvGraphicFramePr>
            <a:graphicFrameLocks noGrp="1"/>
          </p:cNvGraphicFramePr>
          <p:nvPr>
            <p:ph sz="half" idx="1"/>
          </p:nvPr>
        </p:nvGraphicFramePr>
        <p:xfrm>
          <a:off x="304799" y="1447800"/>
          <a:ext cx="8839200" cy="3200402"/>
        </p:xfrm>
        <a:graphic>
          <a:graphicData uri="http://schemas.openxmlformats.org/drawingml/2006/table">
            <a:tbl>
              <a:tblPr/>
              <a:tblGrid>
                <a:gridCol w="1270722"/>
                <a:gridCol w="862879"/>
                <a:gridCol w="486971"/>
                <a:gridCol w="1554657"/>
                <a:gridCol w="1463572"/>
                <a:gridCol w="1447800"/>
                <a:gridCol w="1752599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Age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Spouse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Mother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Father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Children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?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209800" y="5334000"/>
            <a:ext cx="5452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</a:rPr>
              <a:t>What if the age can be missing?</a:t>
            </a:r>
            <a:endParaRPr lang="en-US" sz="2400" dirty="0">
              <a:solidFill>
                <a:srgbClr val="8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Missing Age / Married / Spouse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1371600"/>
            <a:ext cx="87630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original = filter census by married;</a:t>
            </a:r>
          </a:p>
          <a:p>
            <a:endParaRPr lang="en-US" sz="1400" dirty="0" smtClean="0"/>
          </a:p>
          <a:p>
            <a:r>
              <a:rPr lang="en-US" sz="1400" dirty="0" smtClean="0"/>
              <a:t>unknown = filter census by married=null;</a:t>
            </a:r>
          </a:p>
          <a:p>
            <a:r>
              <a:rPr lang="en-US" sz="1400" dirty="0" smtClean="0"/>
              <a:t>imputed = join unknown.(name, age, mother, father ) by name</a:t>
            </a:r>
          </a:p>
          <a:p>
            <a:r>
              <a:rPr lang="en-US" sz="1400" dirty="0" smtClean="0"/>
              <a:t>		 original .( spouse) by spouse;</a:t>
            </a:r>
          </a:p>
          <a:p>
            <a:r>
              <a:rPr lang="en-US" sz="1400" dirty="0" err="1" smtClean="0"/>
              <a:t>allmarried</a:t>
            </a:r>
            <a:r>
              <a:rPr lang="en-US" sz="1400" dirty="0" smtClean="0"/>
              <a:t> = original .( name, age, mother, father ) union</a:t>
            </a:r>
          </a:p>
          <a:p>
            <a:r>
              <a:rPr lang="en-US" sz="1400" dirty="0" smtClean="0"/>
              <a:t>		imputed.(name, age, mother, father )</a:t>
            </a:r>
          </a:p>
          <a:p>
            <a:r>
              <a:rPr lang="en-US" sz="1400" dirty="0" err="1" smtClean="0"/>
              <a:t>goodAges</a:t>
            </a:r>
            <a:r>
              <a:rPr lang="en-US" sz="1400" dirty="0" smtClean="0"/>
              <a:t> = filter </a:t>
            </a:r>
            <a:r>
              <a:rPr lang="en-US" sz="1400" dirty="0" err="1" smtClean="0"/>
              <a:t>allmarried</a:t>
            </a:r>
            <a:r>
              <a:rPr lang="en-US" sz="1400" dirty="0" smtClean="0"/>
              <a:t> .( name, age) by age </a:t>
            </a:r>
            <a:r>
              <a:rPr lang="en-US" sz="1400" dirty="0" err="1" smtClean="0"/>
              <a:t>neq</a:t>
            </a:r>
            <a:r>
              <a:rPr lang="en-US" sz="1400" dirty="0" smtClean="0"/>
              <a:t> null</a:t>
            </a:r>
          </a:p>
          <a:p>
            <a:r>
              <a:rPr lang="en-US" sz="1400" dirty="0" err="1" smtClean="0"/>
              <a:t>noAges</a:t>
            </a:r>
            <a:r>
              <a:rPr lang="en-US" sz="1400" dirty="0" smtClean="0"/>
              <a:t> = filter </a:t>
            </a:r>
            <a:r>
              <a:rPr lang="en-US" sz="1400" dirty="0" err="1" smtClean="0"/>
              <a:t>allmarried</a:t>
            </a:r>
            <a:r>
              <a:rPr lang="en-US" sz="1400" dirty="0" smtClean="0"/>
              <a:t> by age = null</a:t>
            </a:r>
          </a:p>
          <a:p>
            <a:endParaRPr lang="en-US" sz="1400" dirty="0" smtClean="0"/>
          </a:p>
          <a:p>
            <a:r>
              <a:rPr lang="en-US" sz="1400" dirty="0" smtClean="0"/>
              <a:t>children = ( join </a:t>
            </a:r>
            <a:r>
              <a:rPr lang="en-US" sz="1400" dirty="0" err="1" smtClean="0"/>
              <a:t>noAges</a:t>
            </a:r>
            <a:r>
              <a:rPr lang="en-US" sz="1400" dirty="0" smtClean="0"/>
              <a:t>.(name) by name, census .( father , age) by father )</a:t>
            </a:r>
          </a:p>
          <a:p>
            <a:r>
              <a:rPr lang="en-US" sz="1400" dirty="0" smtClean="0"/>
              <a:t>	union</a:t>
            </a:r>
          </a:p>
          <a:p>
            <a:r>
              <a:rPr lang="en-US" sz="1400" dirty="0" smtClean="0"/>
              <a:t>	( join </a:t>
            </a:r>
            <a:r>
              <a:rPr lang="en-US" sz="1400" dirty="0" err="1" smtClean="0"/>
              <a:t>noAges</a:t>
            </a:r>
            <a:r>
              <a:rPr lang="en-US" sz="1400" dirty="0" smtClean="0"/>
              <a:t>.(name) by name, census .( mother, age) by mother)</a:t>
            </a:r>
          </a:p>
          <a:p>
            <a:r>
              <a:rPr lang="en-US" sz="1400" dirty="0" smtClean="0"/>
              <a:t>	as (name, name , </a:t>
            </a:r>
            <a:r>
              <a:rPr lang="en-US" sz="1400" dirty="0" err="1" smtClean="0"/>
              <a:t>childage</a:t>
            </a:r>
            <a:r>
              <a:rPr lang="en-US" sz="1400" dirty="0" smtClean="0"/>
              <a:t> );</a:t>
            </a:r>
          </a:p>
          <a:p>
            <a:r>
              <a:rPr lang="en-US" sz="1400" dirty="0" smtClean="0"/>
              <a:t>parents = ( join </a:t>
            </a:r>
            <a:r>
              <a:rPr lang="en-US" sz="1400" dirty="0" err="1" smtClean="0"/>
              <a:t>noAges</a:t>
            </a:r>
            <a:r>
              <a:rPr lang="en-US" sz="1400" dirty="0" smtClean="0"/>
              <a:t>.(name, father ) by father , census .( age, name) by name)</a:t>
            </a:r>
          </a:p>
          <a:p>
            <a:r>
              <a:rPr lang="en-US" sz="1400" dirty="0" smtClean="0"/>
              <a:t>	union</a:t>
            </a:r>
          </a:p>
          <a:p>
            <a:r>
              <a:rPr lang="en-US" sz="1400" dirty="0" smtClean="0"/>
              <a:t>	( join </a:t>
            </a:r>
            <a:r>
              <a:rPr lang="en-US" sz="1400" dirty="0" err="1" smtClean="0"/>
              <a:t>noAges</a:t>
            </a:r>
            <a:r>
              <a:rPr lang="en-US" sz="1400" dirty="0" smtClean="0"/>
              <a:t>.(name, mother) by mother, census .( age, name) by name)</a:t>
            </a:r>
          </a:p>
          <a:p>
            <a:r>
              <a:rPr lang="en-US" sz="1400" dirty="0" smtClean="0"/>
              <a:t>	as (name, parent , parentage , parent );</a:t>
            </a:r>
          </a:p>
          <a:p>
            <a:r>
              <a:rPr lang="en-US" sz="1400" dirty="0" smtClean="0"/>
              <a:t>family = </a:t>
            </a:r>
            <a:r>
              <a:rPr lang="en-US" sz="1400" dirty="0" err="1" smtClean="0"/>
              <a:t>cogroup</a:t>
            </a:r>
            <a:r>
              <a:rPr lang="en-US" sz="1400" dirty="0" smtClean="0"/>
              <a:t> children .( name, </a:t>
            </a:r>
            <a:r>
              <a:rPr lang="en-US" sz="1400" dirty="0" err="1" smtClean="0"/>
              <a:t>childage</a:t>
            </a:r>
            <a:r>
              <a:rPr lang="en-US" sz="1400" dirty="0" smtClean="0"/>
              <a:t> ) by name, </a:t>
            </a:r>
          </a:p>
          <a:p>
            <a:r>
              <a:rPr lang="en-US" sz="1400" dirty="0" smtClean="0"/>
              <a:t>		parents .( name, parentage ) by name</a:t>
            </a:r>
          </a:p>
          <a:p>
            <a:r>
              <a:rPr lang="en-US" sz="1400" dirty="0" err="1" smtClean="0"/>
              <a:t>imputedAges</a:t>
            </a:r>
            <a:r>
              <a:rPr lang="en-US" sz="1400" dirty="0" smtClean="0"/>
              <a:t> = </a:t>
            </a:r>
            <a:r>
              <a:rPr lang="en-US" sz="1400" dirty="0" err="1" smtClean="0"/>
              <a:t>foreach</a:t>
            </a:r>
            <a:r>
              <a:rPr lang="en-US" sz="1400" dirty="0" smtClean="0"/>
              <a:t> family generate group, rand(max( children . </a:t>
            </a:r>
            <a:r>
              <a:rPr lang="en-US" sz="1400" dirty="0" err="1" smtClean="0"/>
              <a:t>childage</a:t>
            </a:r>
            <a:r>
              <a:rPr lang="en-US" sz="1400" dirty="0" smtClean="0"/>
              <a:t>)+12</a:t>
            </a:r>
          </a:p>
          <a:p>
            <a:r>
              <a:rPr lang="en-US" sz="1400" dirty="0" smtClean="0"/>
              <a:t>, min(parents . parentage)</a:t>
            </a:r>
            <a:r>
              <a:rPr lang="en-US" sz="1400" i="1" dirty="0" smtClean="0"/>
              <a:t>-12 ) </a:t>
            </a:r>
            <a:r>
              <a:rPr lang="en-US" sz="1400" dirty="0" smtClean="0"/>
              <a:t>as (name, age)</a:t>
            </a:r>
          </a:p>
          <a:p>
            <a:r>
              <a:rPr lang="en-US" sz="1400" dirty="0" smtClean="0"/>
              <a:t>average = </a:t>
            </a:r>
            <a:r>
              <a:rPr lang="en-US" sz="1400" dirty="0" err="1" smtClean="0"/>
              <a:t>avg</a:t>
            </a:r>
            <a:r>
              <a:rPr lang="en-US" sz="1400" dirty="0" smtClean="0"/>
              <a:t>(</a:t>
            </a:r>
            <a:r>
              <a:rPr lang="en-US" sz="1400" dirty="0" err="1" smtClean="0"/>
              <a:t>goodAges.age</a:t>
            </a:r>
            <a:r>
              <a:rPr lang="en-US" sz="1400" dirty="0" smtClean="0"/>
              <a:t> union </a:t>
            </a:r>
            <a:r>
              <a:rPr lang="en-US" sz="1400" dirty="0" err="1" smtClean="0"/>
              <a:t>imputedAges.age</a:t>
            </a:r>
            <a:r>
              <a:rPr lang="en-US" sz="1400" dirty="0" smtClean="0"/>
              <a:t>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in LogLog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5000" y="1828800"/>
            <a:ext cx="5376793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census = load census . txt as </a:t>
            </a:r>
            <a:r>
              <a:rPr lang="en-US" dirty="0" err="1" smtClean="0"/>
              <a:t>census_data</a:t>
            </a:r>
            <a:endParaRPr lang="en-US" dirty="0" smtClean="0"/>
          </a:p>
          <a:p>
            <a:r>
              <a:rPr lang="en-US" dirty="0" smtClean="0"/>
              <a:t>married = filter census by married;</a:t>
            </a:r>
          </a:p>
          <a:p>
            <a:r>
              <a:rPr lang="en-US" dirty="0" smtClean="0"/>
              <a:t>average = </a:t>
            </a:r>
            <a:r>
              <a:rPr lang="en-US" dirty="0" err="1" smtClean="0"/>
              <a:t>avg</a:t>
            </a:r>
            <a:r>
              <a:rPr lang="en-US" dirty="0" smtClean="0"/>
              <a:t>(married .age );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3200400"/>
            <a:ext cx="5630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</a:t>
            </a:r>
            <a:r>
              <a:rPr lang="en-US" dirty="0" err="1" smtClean="0"/>
              <a:t>census_data_imputed</a:t>
            </a:r>
            <a:r>
              <a:rPr lang="en-US" dirty="0" smtClean="0"/>
              <a:t> = </a:t>
            </a:r>
            <a:r>
              <a:rPr lang="en-US" dirty="0" err="1" smtClean="0"/>
              <a:t>census_data</a:t>
            </a:r>
            <a:endParaRPr lang="en-US" dirty="0" smtClean="0"/>
          </a:p>
          <a:p>
            <a:r>
              <a:rPr lang="en-US" dirty="0" smtClean="0"/>
              <a:t>with ( r ) { r .spouse &gt;= 0 ==&gt; </a:t>
            </a:r>
            <a:r>
              <a:rPr lang="en-US" dirty="0" err="1" smtClean="0"/>
              <a:t>r.married</a:t>
            </a:r>
            <a:r>
              <a:rPr lang="en-US" dirty="0" smtClean="0"/>
              <a:t> }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3200400"/>
            <a:ext cx="80361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</a:t>
            </a:r>
            <a:r>
              <a:rPr lang="en-US" dirty="0" err="1" smtClean="0"/>
              <a:t>census_rel_impute_m</a:t>
            </a:r>
            <a:r>
              <a:rPr lang="en-US" dirty="0" smtClean="0"/>
              <a:t> = </a:t>
            </a:r>
            <a:r>
              <a:rPr lang="en-US" dirty="0" err="1" smtClean="0"/>
              <a:t>census_data_imputed</a:t>
            </a:r>
            <a:r>
              <a:rPr lang="en-US" dirty="0" smtClean="0"/>
              <a:t> relation</a:t>
            </a:r>
          </a:p>
          <a:p>
            <a:r>
              <a:rPr lang="en-US" dirty="0" smtClean="0"/>
              <a:t>with ( </a:t>
            </a:r>
            <a:r>
              <a:rPr lang="en-US" dirty="0" err="1" smtClean="0"/>
              <a:t>rel</a:t>
            </a:r>
            <a:r>
              <a:rPr lang="en-US" dirty="0" smtClean="0"/>
              <a:t> ) {</a:t>
            </a:r>
          </a:p>
          <a:p>
            <a:r>
              <a:rPr lang="en-US" dirty="0" err="1" smtClean="0"/>
              <a:t>forall</a:t>
            </a:r>
            <a:r>
              <a:rPr lang="en-US" dirty="0" smtClean="0"/>
              <a:t> r , r ’ in </a:t>
            </a:r>
            <a:r>
              <a:rPr lang="en-US" dirty="0" err="1" smtClean="0"/>
              <a:t>rel</a:t>
            </a:r>
            <a:r>
              <a:rPr lang="en-US" dirty="0" smtClean="0"/>
              <a:t> : ( r .spouse == r ’. name) implies</a:t>
            </a:r>
          </a:p>
          <a:p>
            <a:r>
              <a:rPr lang="en-US" dirty="0" smtClean="0"/>
              <a:t>(( r .name == r ’. spouse) and (r . married == r ’. married ))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3200400"/>
            <a:ext cx="84160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 </a:t>
            </a:r>
            <a:r>
              <a:rPr lang="en-US" dirty="0" err="1" smtClean="0"/>
              <a:t>census_rel_impute_ma</a:t>
            </a:r>
            <a:r>
              <a:rPr lang="en-US" dirty="0" smtClean="0"/>
              <a:t> = </a:t>
            </a:r>
            <a:r>
              <a:rPr lang="en-US" dirty="0" err="1" smtClean="0"/>
              <a:t>census_rel_inpute_m</a:t>
            </a:r>
            <a:endParaRPr lang="en-US" dirty="0" smtClean="0"/>
          </a:p>
          <a:p>
            <a:r>
              <a:rPr lang="en-US" dirty="0" smtClean="0"/>
              <a:t>with ( </a:t>
            </a:r>
            <a:r>
              <a:rPr lang="en-US" dirty="0" err="1" smtClean="0"/>
              <a:t>rel</a:t>
            </a:r>
            <a:r>
              <a:rPr lang="en-US" dirty="0" smtClean="0"/>
              <a:t> ) {</a:t>
            </a:r>
          </a:p>
          <a:p>
            <a:r>
              <a:rPr lang="en-US" dirty="0" err="1" smtClean="0"/>
              <a:t>forall</a:t>
            </a:r>
            <a:r>
              <a:rPr lang="en-US" dirty="0" smtClean="0"/>
              <a:t> r , r ’ in </a:t>
            </a:r>
            <a:r>
              <a:rPr lang="en-US" dirty="0" err="1" smtClean="0"/>
              <a:t>rel</a:t>
            </a:r>
            <a:r>
              <a:rPr lang="en-US" dirty="0" smtClean="0"/>
              <a:t> :</a:t>
            </a:r>
          </a:p>
          <a:p>
            <a:r>
              <a:rPr lang="en-US" dirty="0" smtClean="0"/>
              <a:t>(( r .mother == r ’. name) or ( r . father == r ’. name)) implies</a:t>
            </a:r>
          </a:p>
          <a:p>
            <a:r>
              <a:rPr lang="en-US" dirty="0" smtClean="0"/>
              <a:t>r .age &lt; r ’. age </a:t>
            </a:r>
            <a:r>
              <a:rPr lang="en-US" i="1" dirty="0" smtClean="0"/>
              <a:t>- 12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LogLog execution</a:t>
            </a:r>
          </a:p>
        </p:txBody>
      </p:sp>
      <p:graphicFrame>
        <p:nvGraphicFramePr>
          <p:cNvPr id="7250" name="Group 82"/>
          <p:cNvGraphicFramePr>
            <a:graphicFrameLocks noGrp="1"/>
          </p:cNvGraphicFramePr>
          <p:nvPr>
            <p:ph sz="half" idx="1"/>
          </p:nvPr>
        </p:nvGraphicFramePr>
        <p:xfrm>
          <a:off x="1143000" y="1752600"/>
          <a:ext cx="3581400" cy="3200402"/>
        </p:xfrm>
        <a:graphic>
          <a:graphicData uri="http://schemas.openxmlformats.org/drawingml/2006/table">
            <a:tbl>
              <a:tblPr/>
              <a:tblGrid>
                <a:gridCol w="1300163"/>
                <a:gridCol w="690562"/>
                <a:gridCol w="1590675"/>
              </a:tblGrid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Name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Spouse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CCFF"/>
                    </a:solidFill>
                  </a:tcPr>
                </a:tc>
              </a:tr>
              <a:tr h="6397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Arial" pitchFamily="34" charset="0"/>
                        </a:rPr>
                        <a:t>?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3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5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263" name="Text Box 95"/>
          <p:cNvSpPr txBox="1">
            <a:spLocks noChangeArrowheads="1"/>
          </p:cNvSpPr>
          <p:nvPr/>
        </p:nvSpPr>
        <p:spPr bwMode="auto">
          <a:xfrm>
            <a:off x="5181599" y="1752600"/>
            <a:ext cx="214923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sum = 0</a:t>
            </a:r>
          </a:p>
        </p:txBody>
      </p:sp>
      <p:sp>
        <p:nvSpPr>
          <p:cNvPr id="7264" name="Text Box 96"/>
          <p:cNvSpPr txBox="1">
            <a:spLocks noChangeArrowheads="1"/>
          </p:cNvSpPr>
          <p:nvPr/>
        </p:nvSpPr>
        <p:spPr bwMode="auto">
          <a:xfrm>
            <a:off x="5181599" y="2438400"/>
            <a:ext cx="214923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sum = 0</a:t>
            </a:r>
          </a:p>
        </p:txBody>
      </p:sp>
      <p:sp>
        <p:nvSpPr>
          <p:cNvPr id="7265" name="Text Box 97"/>
          <p:cNvSpPr txBox="1">
            <a:spLocks noChangeArrowheads="1"/>
          </p:cNvSpPr>
          <p:nvPr/>
        </p:nvSpPr>
        <p:spPr bwMode="auto">
          <a:xfrm>
            <a:off x="5181599" y="3048000"/>
            <a:ext cx="275101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sum = symvar1</a:t>
            </a:r>
          </a:p>
        </p:txBody>
      </p:sp>
      <p:sp>
        <p:nvSpPr>
          <p:cNvPr id="7266" name="Text Box 98"/>
          <p:cNvSpPr txBox="1">
            <a:spLocks noChangeArrowheads="1"/>
          </p:cNvSpPr>
          <p:nvPr/>
        </p:nvSpPr>
        <p:spPr bwMode="auto">
          <a:xfrm>
            <a:off x="5181600" y="37338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sum = symvar1 + 1</a:t>
            </a:r>
          </a:p>
        </p:txBody>
      </p:sp>
      <p:sp>
        <p:nvSpPr>
          <p:cNvPr id="7267" name="Text Box 99"/>
          <p:cNvSpPr txBox="1">
            <a:spLocks noChangeArrowheads="1"/>
          </p:cNvSpPr>
          <p:nvPr/>
        </p:nvSpPr>
        <p:spPr bwMode="auto">
          <a:xfrm>
            <a:off x="5181600" y="4343400"/>
            <a:ext cx="3352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sum = symvar1 + 2</a:t>
            </a:r>
          </a:p>
        </p:txBody>
      </p:sp>
      <p:sp>
        <p:nvSpPr>
          <p:cNvPr id="7269" name="Rectangle 101"/>
          <p:cNvSpPr>
            <a:spLocks noChangeArrowheads="1"/>
          </p:cNvSpPr>
          <p:nvPr/>
        </p:nvSpPr>
        <p:spPr bwMode="auto">
          <a:xfrm>
            <a:off x="5105400" y="5181600"/>
            <a:ext cx="3124200" cy="114300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268" name="Text Box 100"/>
          <p:cNvSpPr txBox="1">
            <a:spLocks noChangeArrowheads="1"/>
          </p:cNvSpPr>
          <p:nvPr/>
        </p:nvSpPr>
        <p:spPr bwMode="auto">
          <a:xfrm>
            <a:off x="5181600" y="5181600"/>
            <a:ext cx="3352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symvar1 = 1</a:t>
            </a:r>
          </a:p>
          <a:p>
            <a:pPr>
              <a:spcBef>
                <a:spcPct val="50000"/>
              </a:spcBef>
            </a:pPr>
            <a:r>
              <a:rPr lang="en-US" sz="2400"/>
              <a:t>sum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3" grpId="0"/>
      <p:bldP spid="7264" grpId="0"/>
      <p:bldP spid="7265" grpId="0"/>
      <p:bldP spid="7266" grpId="0"/>
      <p:bldP spid="7267" grpId="0"/>
      <p:bldP spid="7269" grpId="0" animBg="1"/>
      <p:bldP spid="726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hardening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case study of a richer paradigm</a:t>
            </a:r>
          </a:p>
          <a:p>
            <a:pPr lvl="1"/>
            <a:r>
              <a:rPr lang="en-US" dirty="0" smtClean="0"/>
              <a:t>some aspects are better handled imperatively</a:t>
            </a:r>
          </a:p>
          <a:p>
            <a:pPr lvl="1"/>
            <a:r>
              <a:rPr lang="en-US" dirty="0" smtClean="0"/>
              <a:t>some are better handled declaratively</a:t>
            </a:r>
          </a:p>
          <a:p>
            <a:pPr lvl="1"/>
            <a:r>
              <a:rPr lang="en-US" dirty="0" smtClean="0"/>
              <a:t>non-deterministic data helps connect the two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 are studying applications to security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privacy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600200"/>
            <a:ext cx="89789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It’s time for a revolution in programming tools</a:t>
            </a:r>
          </a:p>
          <a:p>
            <a:pPr lvl="1"/>
            <a:r>
              <a:rPr lang="en-US" dirty="0" smtClean="0"/>
              <a:t>Unprecedented ability to reason about programs</a:t>
            </a:r>
          </a:p>
          <a:p>
            <a:pPr lvl="1"/>
            <a:r>
              <a:rPr lang="en-US" dirty="0" smtClean="0"/>
              <a:t>Unprecedented access to large-scale computing resources</a:t>
            </a:r>
          </a:p>
          <a:p>
            <a:pPr lvl="1"/>
            <a:r>
              <a:rPr lang="en-US" dirty="0" smtClean="0"/>
              <a:t>Unprecedented challenges faced by programmers</a:t>
            </a:r>
          </a:p>
          <a:p>
            <a:pPr lvl="1"/>
            <a:endParaRPr lang="en-US" dirty="0" smtClean="0"/>
          </a:p>
          <a:p>
            <a:pPr>
              <a:buNone/>
            </a:pPr>
            <a:r>
              <a:rPr lang="en-US" dirty="0" smtClean="0"/>
              <a:t>Successful tools can’t ignore the programmer</a:t>
            </a:r>
          </a:p>
          <a:p>
            <a:pPr lvl="1"/>
            <a:r>
              <a:rPr lang="en-US" dirty="0" smtClean="0"/>
              <a:t>programmers know too much to be replaced by machines</a:t>
            </a:r>
          </a:p>
          <a:p>
            <a:pPr lvl="1"/>
            <a:r>
              <a:rPr lang="en-US" dirty="0" smtClean="0"/>
              <a:t>but they sure need our help!</a:t>
            </a:r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 l="67333" t="9524" r="1714"/>
          <a:stretch>
            <a:fillRect/>
          </a:stretch>
        </p:blipFill>
        <p:spPr bwMode="auto">
          <a:xfrm>
            <a:off x="5334000" y="4572000"/>
            <a:ext cx="1600200" cy="2026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820150" cy="1096962"/>
          </a:xfrm>
        </p:spPr>
        <p:txBody>
          <a:bodyPr/>
          <a:lstStyle/>
          <a:p>
            <a:r>
              <a:rPr lang="en-US" dirty="0" smtClean="0"/>
              <a:t>Computer Aided 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600200"/>
            <a:ext cx="8229600" cy="4876800"/>
          </a:xfrm>
        </p:spPr>
        <p:txBody>
          <a:bodyPr/>
          <a:lstStyle/>
          <a:p>
            <a:r>
              <a:rPr lang="en-US" dirty="0" smtClean="0"/>
              <a:t>Make programming easier </a:t>
            </a:r>
          </a:p>
          <a:p>
            <a:pPr lvl="1"/>
            <a:r>
              <a:rPr lang="en-US" dirty="0" smtClean="0"/>
              <a:t>by leveraging programmer insight</a:t>
            </a:r>
          </a:p>
          <a:p>
            <a:pPr lvl="1"/>
            <a:r>
              <a:rPr lang="en-US" dirty="0" smtClean="0"/>
              <a:t>and combining it with large amounts of computing power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Going beyond validation</a:t>
            </a:r>
          </a:p>
          <a:p>
            <a:pPr lvl="1"/>
            <a:r>
              <a:rPr lang="en-US" dirty="0" smtClean="0"/>
              <a:t>The next frontier is software synthesis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86400" y="3429000"/>
            <a:ext cx="1524000" cy="117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 l="14894" t="3125" r="21275" b="53125"/>
          <a:stretch>
            <a:fillRect/>
          </a:stretch>
        </p:blipFill>
        <p:spPr bwMode="auto">
          <a:xfrm>
            <a:off x="1447800" y="2819400"/>
            <a:ext cx="2286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Driven Programming Aids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295401"/>
            <a:ext cx="8978900" cy="761999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Database serves as an oracle</a:t>
            </a:r>
          </a:p>
          <a:p>
            <a:pPr>
              <a:buNone/>
            </a:pPr>
            <a:r>
              <a:rPr lang="en-US" dirty="0" smtClean="0"/>
              <a:t>Support queries that can’t be answered statically</a:t>
            </a:r>
          </a:p>
          <a:p>
            <a:pPr lvl="1"/>
            <a:r>
              <a:rPr lang="en-US" dirty="0" smtClean="0"/>
              <a:t>Discover API Usage Rules</a:t>
            </a:r>
          </a:p>
          <a:p>
            <a:pPr lvl="2"/>
            <a:r>
              <a:rPr lang="en-US" dirty="0" smtClean="0"/>
              <a:t>How do I register my event listeners?</a:t>
            </a:r>
          </a:p>
          <a:p>
            <a:pPr lvl="1"/>
            <a:r>
              <a:rPr lang="en-US" dirty="0" smtClean="0"/>
              <a:t>Complex questions about behavior of the program</a:t>
            </a:r>
          </a:p>
          <a:p>
            <a:pPr lvl="2"/>
            <a:r>
              <a:rPr lang="en-US" dirty="0" smtClean="0"/>
              <a:t>Where does this value come from?</a:t>
            </a:r>
          </a:p>
          <a:p>
            <a:pPr lvl="2"/>
            <a:r>
              <a:rPr lang="en-US" dirty="0" smtClean="0"/>
              <a:t>How do I get two objects to interact?</a:t>
            </a:r>
          </a:p>
          <a:p>
            <a:pPr lvl="2"/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52400" y="4267200"/>
            <a:ext cx="1679339" cy="2555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38400" y="4343400"/>
            <a:ext cx="733741" cy="2121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" name="TextBox 5"/>
          <p:cNvSpPr txBox="1"/>
          <p:nvPr/>
        </p:nvSpPr>
        <p:spPr>
          <a:xfrm>
            <a:off x="0" y="639633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Zhilei</a:t>
            </a:r>
            <a:r>
              <a:rPr lang="en-US" sz="2400" b="1" dirty="0" smtClean="0"/>
              <a:t> Xu</a:t>
            </a:r>
            <a:endParaRPr 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943669" y="6400800"/>
            <a:ext cx="2393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Kuat Yessenov</a:t>
            </a:r>
            <a:endParaRPr lang="en-US" sz="2400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50000" t="37500" b="46875"/>
          <a:stretch>
            <a:fillRect/>
          </a:stretch>
        </p:blipFill>
        <p:spPr bwMode="auto">
          <a:xfrm>
            <a:off x="6705600" y="5638800"/>
            <a:ext cx="2438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5900804" y="6396335"/>
            <a:ext cx="3243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Massive Code Bases</a:t>
            </a:r>
            <a:endParaRPr 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Declarative Program Hardening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34143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Programmers understand the common case</a:t>
            </a:r>
          </a:p>
          <a:p>
            <a:pPr lvl="1"/>
            <a:r>
              <a:rPr lang="en-US" dirty="0" smtClean="0"/>
              <a:t>It’s the unexpected corner cases that haunt them</a:t>
            </a:r>
          </a:p>
          <a:p>
            <a:pPr>
              <a:buNone/>
            </a:pPr>
            <a:r>
              <a:rPr lang="en-US" dirty="0" smtClean="0"/>
              <a:t>Idea:</a:t>
            </a:r>
          </a:p>
          <a:p>
            <a:pPr lvl="1"/>
            <a:r>
              <a:rPr lang="en-US" dirty="0" smtClean="0"/>
              <a:t>Let programmers write code for the common case</a:t>
            </a:r>
          </a:p>
          <a:p>
            <a:pPr lvl="1"/>
            <a:r>
              <a:rPr lang="en-US" dirty="0" smtClean="0"/>
              <a:t>Process corner cases using </a:t>
            </a:r>
            <a:r>
              <a:rPr lang="en-US" u="sng" dirty="0" smtClean="0"/>
              <a:t>symbolic execution</a:t>
            </a:r>
            <a:r>
              <a:rPr lang="en-US" dirty="0" smtClean="0"/>
              <a:t> of a declarative specification</a:t>
            </a:r>
          </a:p>
          <a:p>
            <a:pPr>
              <a:buNone/>
            </a:pPr>
            <a:r>
              <a:rPr lang="en-US" dirty="0" smtClean="0"/>
              <a:t>Declarative specification hardens the program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60938" t="50000" r="10937" b="31250"/>
          <a:stretch>
            <a:fillRect/>
          </a:stretch>
        </p:blipFill>
        <p:spPr bwMode="auto">
          <a:xfrm>
            <a:off x="7772400" y="59436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4343400" y="6396335"/>
            <a:ext cx="3583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Hostile Environments</a:t>
            </a:r>
            <a:endParaRPr lang="en-US" sz="2400" b="1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648200"/>
            <a:ext cx="94145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TextBox 6"/>
          <p:cNvSpPr txBox="1"/>
          <p:nvPr/>
        </p:nvSpPr>
        <p:spPr>
          <a:xfrm>
            <a:off x="1066800" y="639633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Jean Yang</a:t>
            </a:r>
            <a:endParaRPr lang="en-US" sz="24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600200"/>
            <a:ext cx="89789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It’s time for a revolution in programming tools</a:t>
            </a:r>
          </a:p>
          <a:p>
            <a:pPr lvl="1"/>
            <a:r>
              <a:rPr lang="en-US" dirty="0" smtClean="0"/>
              <a:t>Unprecedented ability to reason about programs</a:t>
            </a:r>
          </a:p>
          <a:p>
            <a:pPr lvl="1"/>
            <a:r>
              <a:rPr lang="en-US" dirty="0" smtClean="0"/>
              <a:t>Unprecedented access to large-scale computing resources</a:t>
            </a:r>
          </a:p>
          <a:p>
            <a:pPr lvl="1"/>
            <a:r>
              <a:rPr lang="en-US" dirty="0" smtClean="0"/>
              <a:t>Unprecedented challenges faced by programmers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Programming</a:t>
            </a:r>
            <a:endParaRPr lang="en-US" dirty="0"/>
          </a:p>
        </p:txBody>
      </p:sp>
      <p:grpSp>
        <p:nvGrpSpPr>
          <p:cNvPr id="119" name="Group 118"/>
          <p:cNvGrpSpPr/>
          <p:nvPr/>
        </p:nvGrpSpPr>
        <p:grpSpPr>
          <a:xfrm>
            <a:off x="76199" y="2590800"/>
            <a:ext cx="3491345" cy="914400"/>
            <a:chOff x="76199" y="2590800"/>
            <a:chExt cx="3491345" cy="914400"/>
          </a:xfrm>
        </p:grpSpPr>
        <p:sp>
          <p:nvSpPr>
            <p:cNvPr id="14" name="Rounded Rectangle 13"/>
            <p:cNvSpPr/>
            <p:nvPr/>
          </p:nvSpPr>
          <p:spPr>
            <a:xfrm>
              <a:off x="76199" y="3190875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front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881744" y="3190875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back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046018" y="31908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292927" y="31908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8" name="Straight Arrow Connector 17"/>
            <p:cNvCxnSpPr>
              <a:stCxn id="14" idx="3"/>
              <a:endCxn id="16" idx="1"/>
            </p:cNvCxnSpPr>
            <p:nvPr/>
          </p:nvCxnSpPr>
          <p:spPr>
            <a:xfrm>
              <a:off x="761999" y="3348038"/>
              <a:ext cx="28401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>
            <a:xfrm>
              <a:off x="2535382" y="3348037"/>
              <a:ext cx="346364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20" name="Straight Arrow Connector 19"/>
            <p:cNvCxnSpPr>
              <a:endCxn id="14" idx="0"/>
            </p:cNvCxnSpPr>
            <p:nvPr/>
          </p:nvCxnSpPr>
          <p:spPr>
            <a:xfrm rot="16200000" flipH="1">
              <a:off x="125123" y="2896899"/>
              <a:ext cx="314326" cy="27362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76200" y="25908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669473" y="31908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1323109" y="3348037"/>
              <a:ext cx="346364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24" name="Straight Arrow Connector 23"/>
            <p:cNvCxnSpPr/>
            <p:nvPr/>
          </p:nvCxnSpPr>
          <p:spPr>
            <a:xfrm>
              <a:off x="1946564" y="3348037"/>
              <a:ext cx="346364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grpSp>
        <p:nvGrpSpPr>
          <p:cNvPr id="121" name="Group 120"/>
          <p:cNvGrpSpPr/>
          <p:nvPr/>
        </p:nvGrpSpPr>
        <p:grpSpPr>
          <a:xfrm>
            <a:off x="0" y="5410200"/>
            <a:ext cx="2209799" cy="914400"/>
            <a:chOff x="0" y="5410200"/>
            <a:chExt cx="2209799" cy="91440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54102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523999" y="6010275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back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935182" y="60102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>
              <a:off x="1177637" y="6167437"/>
              <a:ext cx="346364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63" name="Rounded Rectangle 62"/>
            <p:cNvSpPr/>
            <p:nvPr/>
          </p:nvSpPr>
          <p:spPr>
            <a:xfrm>
              <a:off x="311728" y="60102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88819" y="6167437"/>
              <a:ext cx="346364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65" name="Straight Arrow Connector 64"/>
            <p:cNvCxnSpPr>
              <a:endCxn id="63" idx="0"/>
            </p:cNvCxnSpPr>
            <p:nvPr/>
          </p:nvCxnSpPr>
          <p:spPr>
            <a:xfrm>
              <a:off x="152400" y="5715000"/>
              <a:ext cx="297874" cy="29527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  <p:grpSp>
        <p:nvGrpSpPr>
          <p:cNvPr id="117" name="Group 116"/>
          <p:cNvGrpSpPr/>
          <p:nvPr/>
        </p:nvGrpSpPr>
        <p:grpSpPr>
          <a:xfrm>
            <a:off x="4267200" y="1219200"/>
            <a:ext cx="2209800" cy="914400"/>
            <a:chOff x="4267200" y="1219200"/>
            <a:chExt cx="2209800" cy="914400"/>
          </a:xfrm>
        </p:grpSpPr>
        <p:sp>
          <p:nvSpPr>
            <p:cNvPr id="26" name="Rounded Rectangle 25"/>
            <p:cNvSpPr/>
            <p:nvPr/>
          </p:nvSpPr>
          <p:spPr>
            <a:xfrm>
              <a:off x="4343400" y="1819275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front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462239" y="1819275"/>
              <a:ext cx="319668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0" name="Straight Arrow Connector 29"/>
            <p:cNvCxnSpPr>
              <a:stCxn id="26" idx="3"/>
              <a:endCxn id="28" idx="1"/>
            </p:cNvCxnSpPr>
            <p:nvPr/>
          </p:nvCxnSpPr>
          <p:spPr>
            <a:xfrm>
              <a:off x="5029200" y="1976438"/>
              <a:ext cx="43303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A7EBB"/>
              </a:solidFill>
              <a:prstDash val="soli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endCxn id="26" idx="0"/>
            </p:cNvCxnSpPr>
            <p:nvPr/>
          </p:nvCxnSpPr>
          <p:spPr>
            <a:xfrm rot="16200000" flipH="1">
              <a:off x="4397646" y="1530620"/>
              <a:ext cx="314325" cy="26298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4267200" y="12192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5867400" y="12858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6144491" y="1443038"/>
              <a:ext cx="332509" cy="309562"/>
              <a:chOff x="6144491" y="1443038"/>
              <a:chExt cx="332509" cy="309562"/>
            </a:xfrm>
          </p:grpSpPr>
          <p:sp>
            <p:nvSpPr>
              <p:cNvPr id="73" name="Trapezoid 72"/>
              <p:cNvSpPr/>
              <p:nvPr/>
            </p:nvSpPr>
            <p:spPr bwMode="auto">
              <a:xfrm flipV="1">
                <a:off x="6248400" y="1600200"/>
                <a:ext cx="228600" cy="152400"/>
              </a:xfrm>
              <a:prstGeom prst="trapezoid">
                <a:avLst>
                  <a:gd name="adj" fmla="val 57530"/>
                </a:avLst>
              </a:prstGeom>
              <a:blipFill dpi="0" rotWithShape="1">
                <a:blip r:embed="rId2" cstate="print"/>
                <a:srcRect/>
                <a:tile tx="0" ty="-63500" sx="2000" sy="25000" flip="none" algn="tl"/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itchFamily="49" charset="0"/>
                </a:endParaRPr>
              </a:p>
            </p:txBody>
          </p:sp>
          <p:cxnSp>
            <p:nvCxnSpPr>
              <p:cNvPr id="78" name="Shape 77"/>
              <p:cNvCxnSpPr>
                <a:stCxn id="35" idx="3"/>
                <a:endCxn id="73" idx="2"/>
              </p:cNvCxnSpPr>
              <p:nvPr/>
            </p:nvCxnSpPr>
            <p:spPr bwMode="auto">
              <a:xfrm>
                <a:off x="6144491" y="1443038"/>
                <a:ext cx="218209" cy="15716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4A7EBB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123" name="Group 122"/>
          <p:cNvGrpSpPr/>
          <p:nvPr/>
        </p:nvGrpSpPr>
        <p:grpSpPr>
          <a:xfrm>
            <a:off x="4371109" y="4114800"/>
            <a:ext cx="1676400" cy="600074"/>
            <a:chOff x="4371109" y="4114800"/>
            <a:chExt cx="1676400" cy="600074"/>
          </a:xfrm>
        </p:grpSpPr>
        <p:cxnSp>
          <p:nvCxnSpPr>
            <p:cNvPr id="67" name="Straight Arrow Connector 66"/>
            <p:cNvCxnSpPr/>
            <p:nvPr/>
          </p:nvCxnSpPr>
          <p:spPr>
            <a:xfrm rot="16200000" flipH="1">
              <a:off x="4524322" y="4403453"/>
              <a:ext cx="314325" cy="30851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68" name="TextBox 67"/>
            <p:cNvSpPr txBox="1"/>
            <p:nvPr/>
          </p:nvSpPr>
          <p:spPr>
            <a:xfrm>
              <a:off x="4371109" y="41148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5437909" y="41814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5715000" y="4343400"/>
              <a:ext cx="332509" cy="309562"/>
              <a:chOff x="6144491" y="1443038"/>
              <a:chExt cx="332509" cy="309562"/>
            </a:xfrm>
          </p:grpSpPr>
          <p:sp>
            <p:nvSpPr>
              <p:cNvPr id="102" name="Trapezoid 101"/>
              <p:cNvSpPr/>
              <p:nvPr/>
            </p:nvSpPr>
            <p:spPr bwMode="auto">
              <a:xfrm flipV="1">
                <a:off x="6248400" y="1600200"/>
                <a:ext cx="228600" cy="152400"/>
              </a:xfrm>
              <a:prstGeom prst="trapezoid">
                <a:avLst>
                  <a:gd name="adj" fmla="val 57530"/>
                </a:avLst>
              </a:prstGeom>
              <a:blipFill dpi="0" rotWithShape="1">
                <a:blip r:embed="rId2" cstate="print"/>
                <a:srcRect/>
                <a:tile tx="0" ty="-63500" sx="2000" sy="25000" flip="none" algn="tl"/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itchFamily="49" charset="0"/>
                </a:endParaRPr>
              </a:p>
            </p:txBody>
          </p:sp>
          <p:cxnSp>
            <p:nvCxnSpPr>
              <p:cNvPr id="103" name="Shape 102"/>
              <p:cNvCxnSpPr>
                <a:endCxn id="102" idx="2"/>
              </p:cNvCxnSpPr>
              <p:nvPr/>
            </p:nvCxnSpPr>
            <p:spPr bwMode="auto">
              <a:xfrm>
                <a:off x="6144491" y="1443038"/>
                <a:ext cx="218209" cy="15716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4A7EBB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120" name="Group 119"/>
          <p:cNvGrpSpPr/>
          <p:nvPr/>
        </p:nvGrpSpPr>
        <p:grpSpPr>
          <a:xfrm>
            <a:off x="0" y="4124325"/>
            <a:ext cx="2161309" cy="914400"/>
            <a:chOff x="0" y="4124325"/>
            <a:chExt cx="2161309" cy="914400"/>
          </a:xfrm>
        </p:grpSpPr>
        <p:sp>
          <p:nvSpPr>
            <p:cNvPr id="44" name="Rounded Rectangle 43"/>
            <p:cNvSpPr/>
            <p:nvPr/>
          </p:nvSpPr>
          <p:spPr>
            <a:xfrm>
              <a:off x="984095" y="4724400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back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04800" y="4724400"/>
              <a:ext cx="319668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584510" y="4881562"/>
              <a:ext cx="399585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0" name="Straight Arrow Connector 49"/>
            <p:cNvCxnSpPr>
              <a:endCxn id="46" idx="0"/>
            </p:cNvCxnSpPr>
            <p:nvPr/>
          </p:nvCxnSpPr>
          <p:spPr>
            <a:xfrm rot="16200000" flipH="1">
              <a:off x="153213" y="4412978"/>
              <a:ext cx="314325" cy="30851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0" y="4124325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600200" y="4191000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1828800" y="4343400"/>
              <a:ext cx="332509" cy="309562"/>
              <a:chOff x="6144491" y="1443038"/>
              <a:chExt cx="332509" cy="309562"/>
            </a:xfrm>
          </p:grpSpPr>
          <p:sp>
            <p:nvSpPr>
              <p:cNvPr id="105" name="Trapezoid 104"/>
              <p:cNvSpPr/>
              <p:nvPr/>
            </p:nvSpPr>
            <p:spPr bwMode="auto">
              <a:xfrm flipV="1">
                <a:off x="6248400" y="1600200"/>
                <a:ext cx="228600" cy="152400"/>
              </a:xfrm>
              <a:prstGeom prst="trapezoid">
                <a:avLst>
                  <a:gd name="adj" fmla="val 57530"/>
                </a:avLst>
              </a:prstGeom>
              <a:blipFill dpi="0" rotWithShape="1">
                <a:blip r:embed="rId2" cstate="print"/>
                <a:srcRect/>
                <a:tile tx="0" ty="-63500" sx="2000" sy="25000" flip="none" algn="tl"/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itchFamily="49" charset="0"/>
                </a:endParaRPr>
              </a:p>
            </p:txBody>
          </p:sp>
          <p:cxnSp>
            <p:nvCxnSpPr>
              <p:cNvPr id="106" name="Shape 105"/>
              <p:cNvCxnSpPr>
                <a:endCxn id="105" idx="2"/>
              </p:cNvCxnSpPr>
              <p:nvPr/>
            </p:nvCxnSpPr>
            <p:spPr bwMode="auto">
              <a:xfrm>
                <a:off x="6144491" y="1443038"/>
                <a:ext cx="218209" cy="15716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4A7EBB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116" name="Group 115"/>
          <p:cNvGrpSpPr/>
          <p:nvPr/>
        </p:nvGrpSpPr>
        <p:grpSpPr>
          <a:xfrm>
            <a:off x="0" y="1143000"/>
            <a:ext cx="3319346" cy="990600"/>
            <a:chOff x="0" y="1143000"/>
            <a:chExt cx="3319346" cy="990600"/>
          </a:xfrm>
        </p:grpSpPr>
        <p:sp>
          <p:nvSpPr>
            <p:cNvPr id="4" name="Rounded Rectangle 3"/>
            <p:cNvSpPr/>
            <p:nvPr/>
          </p:nvSpPr>
          <p:spPr>
            <a:xfrm>
              <a:off x="76200" y="1819275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front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633546" y="1819275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back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95039" y="1819275"/>
              <a:ext cx="319668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54251" y="1819275"/>
              <a:ext cx="319668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Arrow Connector 7"/>
            <p:cNvCxnSpPr>
              <a:stCxn id="4" idx="3"/>
              <a:endCxn id="6" idx="1"/>
            </p:cNvCxnSpPr>
            <p:nvPr/>
          </p:nvCxnSpPr>
          <p:spPr>
            <a:xfrm>
              <a:off x="762000" y="1976438"/>
              <a:ext cx="43303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9" name="Straight Arrow Connector 8"/>
            <p:cNvCxnSpPr>
              <a:stCxn id="6" idx="3"/>
              <a:endCxn id="7" idx="1"/>
            </p:cNvCxnSpPr>
            <p:nvPr/>
          </p:nvCxnSpPr>
          <p:spPr>
            <a:xfrm>
              <a:off x="1514707" y="1976437"/>
              <a:ext cx="439544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>
            <a:xfrm>
              <a:off x="2233961" y="1976437"/>
              <a:ext cx="399585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1" name="Straight Arrow Connector 10"/>
            <p:cNvCxnSpPr>
              <a:endCxn id="4" idx="0"/>
            </p:cNvCxnSpPr>
            <p:nvPr/>
          </p:nvCxnSpPr>
          <p:spPr>
            <a:xfrm rot="16200000" flipH="1">
              <a:off x="130446" y="1530620"/>
              <a:ext cx="314325" cy="26298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12" name="TextBox 11"/>
            <p:cNvSpPr txBox="1"/>
            <p:nvPr/>
          </p:nvSpPr>
          <p:spPr>
            <a:xfrm>
              <a:off x="0" y="12192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600200" y="1143000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1828800" y="1304925"/>
              <a:ext cx="332509" cy="309562"/>
              <a:chOff x="6144491" y="1443038"/>
              <a:chExt cx="332509" cy="309562"/>
            </a:xfrm>
          </p:grpSpPr>
          <p:sp>
            <p:nvSpPr>
              <p:cNvPr id="108" name="Trapezoid 107"/>
              <p:cNvSpPr/>
              <p:nvPr/>
            </p:nvSpPr>
            <p:spPr bwMode="auto">
              <a:xfrm flipV="1">
                <a:off x="6248400" y="1600200"/>
                <a:ext cx="228600" cy="152400"/>
              </a:xfrm>
              <a:prstGeom prst="trapezoid">
                <a:avLst>
                  <a:gd name="adj" fmla="val 57530"/>
                </a:avLst>
              </a:prstGeom>
              <a:blipFill dpi="0" rotWithShape="1">
                <a:blip r:embed="rId2" cstate="print"/>
                <a:srcRect/>
                <a:tile tx="0" ty="-63500" sx="2000" sy="25000" flip="none" algn="tl"/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itchFamily="49" charset="0"/>
                </a:endParaRPr>
              </a:p>
            </p:txBody>
          </p:sp>
          <p:cxnSp>
            <p:nvCxnSpPr>
              <p:cNvPr id="109" name="Shape 108"/>
              <p:cNvCxnSpPr>
                <a:endCxn id="108" idx="2"/>
              </p:cNvCxnSpPr>
              <p:nvPr/>
            </p:nvCxnSpPr>
            <p:spPr bwMode="auto">
              <a:xfrm>
                <a:off x="6144491" y="1443038"/>
                <a:ext cx="218209" cy="15716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4A7EBB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122" name="Group 121"/>
          <p:cNvGrpSpPr/>
          <p:nvPr/>
        </p:nvGrpSpPr>
        <p:grpSpPr>
          <a:xfrm>
            <a:off x="4419600" y="5410200"/>
            <a:ext cx="865909" cy="1071562"/>
            <a:chOff x="4419600" y="5410200"/>
            <a:chExt cx="865909" cy="1071562"/>
          </a:xfrm>
        </p:grpSpPr>
        <p:sp>
          <p:nvSpPr>
            <p:cNvPr id="70" name="TextBox 69"/>
            <p:cNvSpPr txBox="1"/>
            <p:nvPr/>
          </p:nvSpPr>
          <p:spPr>
            <a:xfrm>
              <a:off x="4419600" y="5410200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4731328" y="6010275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cxnSp>
          <p:nvCxnSpPr>
            <p:cNvPr id="72" name="Straight Arrow Connector 71"/>
            <p:cNvCxnSpPr>
              <a:endCxn id="71" idx="0"/>
            </p:cNvCxnSpPr>
            <p:nvPr/>
          </p:nvCxnSpPr>
          <p:spPr>
            <a:xfrm>
              <a:off x="4572000" y="5715000"/>
              <a:ext cx="297874" cy="29527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grpSp>
          <p:nvGrpSpPr>
            <p:cNvPr id="110" name="Group 109"/>
            <p:cNvGrpSpPr/>
            <p:nvPr/>
          </p:nvGrpSpPr>
          <p:grpSpPr>
            <a:xfrm>
              <a:off x="4953000" y="6172200"/>
              <a:ext cx="332509" cy="309562"/>
              <a:chOff x="6144491" y="1443038"/>
              <a:chExt cx="332509" cy="309562"/>
            </a:xfrm>
          </p:grpSpPr>
          <p:sp>
            <p:nvSpPr>
              <p:cNvPr id="111" name="Trapezoid 110"/>
              <p:cNvSpPr/>
              <p:nvPr/>
            </p:nvSpPr>
            <p:spPr bwMode="auto">
              <a:xfrm flipV="1">
                <a:off x="6248400" y="1600200"/>
                <a:ext cx="228600" cy="152400"/>
              </a:xfrm>
              <a:prstGeom prst="trapezoid">
                <a:avLst>
                  <a:gd name="adj" fmla="val 57530"/>
                </a:avLst>
              </a:prstGeom>
              <a:blipFill dpi="0" rotWithShape="1">
                <a:blip r:embed="rId2" cstate="print"/>
                <a:srcRect/>
                <a:tile tx="0" ty="-63500" sx="2000" sy="25000" flip="none" algn="tl"/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itchFamily="49" charset="0"/>
                </a:endParaRPr>
              </a:p>
            </p:txBody>
          </p:sp>
          <p:cxnSp>
            <p:nvCxnSpPr>
              <p:cNvPr id="112" name="Shape 111"/>
              <p:cNvCxnSpPr>
                <a:endCxn id="111" idx="2"/>
              </p:cNvCxnSpPr>
              <p:nvPr/>
            </p:nvCxnSpPr>
            <p:spPr bwMode="auto">
              <a:xfrm>
                <a:off x="6144491" y="1443038"/>
                <a:ext cx="218209" cy="15716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4A7EBB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  <p:grpSp>
        <p:nvGrpSpPr>
          <p:cNvPr id="118" name="Group 117"/>
          <p:cNvGrpSpPr/>
          <p:nvPr/>
        </p:nvGrpSpPr>
        <p:grpSpPr>
          <a:xfrm>
            <a:off x="4343399" y="2524125"/>
            <a:ext cx="2161310" cy="1062037"/>
            <a:chOff x="4343399" y="2524125"/>
            <a:chExt cx="2161310" cy="1062037"/>
          </a:xfrm>
        </p:grpSpPr>
        <p:sp>
          <p:nvSpPr>
            <p:cNvPr id="36" name="Rounded Rectangle 35"/>
            <p:cNvSpPr/>
            <p:nvPr/>
          </p:nvSpPr>
          <p:spPr>
            <a:xfrm>
              <a:off x="4343399" y="3124200"/>
              <a:ext cx="685800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ysDash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front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5313218" y="3124200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8" name="Straight Arrow Connector 37"/>
            <p:cNvCxnSpPr>
              <a:stCxn id="36" idx="3"/>
              <a:endCxn id="37" idx="1"/>
            </p:cNvCxnSpPr>
            <p:nvPr/>
          </p:nvCxnSpPr>
          <p:spPr>
            <a:xfrm>
              <a:off x="5029199" y="3281363"/>
              <a:ext cx="284019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39" name="Straight Arrow Connector 38"/>
            <p:cNvCxnSpPr>
              <a:endCxn id="36" idx="0"/>
            </p:cNvCxnSpPr>
            <p:nvPr/>
          </p:nvCxnSpPr>
          <p:spPr>
            <a:xfrm rot="16200000" flipH="1">
              <a:off x="4392323" y="2830224"/>
              <a:ext cx="314326" cy="27362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4343400" y="2524125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head</a:t>
              </a: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5936673" y="3124200"/>
              <a:ext cx="277091" cy="314325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x</a:t>
              </a: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5590309" y="3281362"/>
              <a:ext cx="346364" cy="1092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grpSp>
          <p:nvGrpSpPr>
            <p:cNvPr id="113" name="Group 112"/>
            <p:cNvGrpSpPr/>
            <p:nvPr/>
          </p:nvGrpSpPr>
          <p:grpSpPr>
            <a:xfrm>
              <a:off x="6172200" y="3276600"/>
              <a:ext cx="332509" cy="309562"/>
              <a:chOff x="6144491" y="1443038"/>
              <a:chExt cx="332509" cy="309562"/>
            </a:xfrm>
          </p:grpSpPr>
          <p:sp>
            <p:nvSpPr>
              <p:cNvPr id="114" name="Trapezoid 113"/>
              <p:cNvSpPr/>
              <p:nvPr/>
            </p:nvSpPr>
            <p:spPr bwMode="auto">
              <a:xfrm flipV="1">
                <a:off x="6248400" y="1600200"/>
                <a:ext cx="228600" cy="152400"/>
              </a:xfrm>
              <a:prstGeom prst="trapezoid">
                <a:avLst>
                  <a:gd name="adj" fmla="val 57530"/>
                </a:avLst>
              </a:prstGeom>
              <a:blipFill dpi="0" rotWithShape="1">
                <a:blip r:embed="rId2" cstate="print"/>
                <a:srcRect/>
                <a:tile tx="0" ty="-63500" sx="2000" sy="25000" flip="none" algn="tl"/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itchFamily="49" charset="0"/>
                </a:endParaRPr>
              </a:p>
            </p:txBody>
          </p:sp>
          <p:cxnSp>
            <p:nvCxnSpPr>
              <p:cNvPr id="115" name="Shape 114"/>
              <p:cNvCxnSpPr>
                <a:endCxn id="114" idx="2"/>
              </p:cNvCxnSpPr>
              <p:nvPr/>
            </p:nvCxnSpPr>
            <p:spPr bwMode="auto">
              <a:xfrm>
                <a:off x="6144491" y="1443038"/>
                <a:ext cx="218209" cy="157162"/>
              </a:xfrm>
              <a:prstGeom prst="bentConnector2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4A7EBB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5963" y="1376363"/>
            <a:ext cx="5172075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166688"/>
            <a:ext cx="8972550" cy="1096962"/>
          </a:xfrm>
        </p:spPr>
        <p:txBody>
          <a:bodyPr/>
          <a:lstStyle/>
          <a:p>
            <a:r>
              <a:rPr lang="en-US" dirty="0" smtClean="0"/>
              <a:t>CAP In Action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2819400" y="1371600"/>
            <a:ext cx="4953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5" name="TextBox 4"/>
          <p:cNvSpPr txBox="1"/>
          <p:nvPr/>
        </p:nvSpPr>
        <p:spPr>
          <a:xfrm>
            <a:off x="5029200" y="2181497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Complex Algorithms</a:t>
            </a:r>
            <a:endParaRPr lang="en-US" sz="24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24383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Massive Code Bases</a:t>
            </a:r>
            <a:endParaRPr lang="en-US" sz="2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458097"/>
            <a:ext cx="4578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+mj-lt"/>
              </a:rPr>
              <a:t>Unpredictable Environments</a:t>
            </a:r>
            <a:endParaRPr lang="en-US" sz="2400" b="1" dirty="0">
              <a:latin typeface="+mj-lt"/>
            </a:endParaRPr>
          </a:p>
        </p:txBody>
      </p:sp>
      <p:sp>
        <p:nvSpPr>
          <p:cNvPr id="9" name="Freeform 8"/>
          <p:cNvSpPr/>
          <p:nvPr/>
        </p:nvSpPr>
        <p:spPr bwMode="auto">
          <a:xfrm>
            <a:off x="3048000" y="2257697"/>
            <a:ext cx="4990011" cy="3696789"/>
          </a:xfrm>
          <a:custGeom>
            <a:avLst/>
            <a:gdLst>
              <a:gd name="connsiteX0" fmla="*/ 404948 w 4990011"/>
              <a:gd name="connsiteY0" fmla="*/ 744583 h 3696789"/>
              <a:gd name="connsiteX1" fmla="*/ 1227908 w 4990011"/>
              <a:gd name="connsiteY1" fmla="*/ 1293223 h 3696789"/>
              <a:gd name="connsiteX2" fmla="*/ 1593668 w 4990011"/>
              <a:gd name="connsiteY2" fmla="*/ 1541417 h 3696789"/>
              <a:gd name="connsiteX3" fmla="*/ 2050868 w 4990011"/>
              <a:gd name="connsiteY3" fmla="*/ 1698172 h 3696789"/>
              <a:gd name="connsiteX4" fmla="*/ 1711234 w 4990011"/>
              <a:gd name="connsiteY4" fmla="*/ 2207623 h 3696789"/>
              <a:gd name="connsiteX5" fmla="*/ 1240971 w 4990011"/>
              <a:gd name="connsiteY5" fmla="*/ 2076994 h 3696789"/>
              <a:gd name="connsiteX6" fmla="*/ 391885 w 4990011"/>
              <a:gd name="connsiteY6" fmla="*/ 2024743 h 3696789"/>
              <a:gd name="connsiteX7" fmla="*/ 117565 w 4990011"/>
              <a:gd name="connsiteY7" fmla="*/ 2181497 h 3696789"/>
              <a:gd name="connsiteX8" fmla="*/ 0 w 4990011"/>
              <a:gd name="connsiteY8" fmla="*/ 2769326 h 3696789"/>
              <a:gd name="connsiteX9" fmla="*/ 391885 w 4990011"/>
              <a:gd name="connsiteY9" fmla="*/ 3030583 h 3696789"/>
              <a:gd name="connsiteX10" fmla="*/ 1306285 w 4990011"/>
              <a:gd name="connsiteY10" fmla="*/ 3148149 h 3696789"/>
              <a:gd name="connsiteX11" fmla="*/ 1463040 w 4990011"/>
              <a:gd name="connsiteY11" fmla="*/ 3696789 h 3696789"/>
              <a:gd name="connsiteX12" fmla="*/ 3474720 w 4990011"/>
              <a:gd name="connsiteY12" fmla="*/ 3566160 h 3696789"/>
              <a:gd name="connsiteX13" fmla="*/ 4990011 w 4990011"/>
              <a:gd name="connsiteY13" fmla="*/ 1933303 h 3696789"/>
              <a:gd name="connsiteX14" fmla="*/ 3866605 w 4990011"/>
              <a:gd name="connsiteY14" fmla="*/ 600892 h 3696789"/>
              <a:gd name="connsiteX15" fmla="*/ 640080 w 4990011"/>
              <a:gd name="connsiteY15" fmla="*/ 0 h 3696789"/>
              <a:gd name="connsiteX16" fmla="*/ 261257 w 4990011"/>
              <a:gd name="connsiteY16" fmla="*/ 169817 h 3696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990011" h="3696789">
                <a:moveTo>
                  <a:pt x="404948" y="744583"/>
                </a:moveTo>
                <a:lnTo>
                  <a:pt x="1227908" y="1293223"/>
                </a:lnTo>
                <a:lnTo>
                  <a:pt x="1593668" y="1541417"/>
                </a:lnTo>
                <a:lnTo>
                  <a:pt x="2050868" y="1698172"/>
                </a:lnTo>
                <a:lnTo>
                  <a:pt x="1711234" y="2207623"/>
                </a:lnTo>
                <a:lnTo>
                  <a:pt x="1240971" y="2076994"/>
                </a:lnTo>
                <a:lnTo>
                  <a:pt x="391885" y="2024743"/>
                </a:lnTo>
                <a:lnTo>
                  <a:pt x="117565" y="2181497"/>
                </a:lnTo>
                <a:lnTo>
                  <a:pt x="0" y="2769326"/>
                </a:lnTo>
                <a:lnTo>
                  <a:pt x="391885" y="3030583"/>
                </a:lnTo>
                <a:lnTo>
                  <a:pt x="1306285" y="3148149"/>
                </a:lnTo>
                <a:lnTo>
                  <a:pt x="1463040" y="3696789"/>
                </a:lnTo>
                <a:lnTo>
                  <a:pt x="3474720" y="3566160"/>
                </a:lnTo>
                <a:lnTo>
                  <a:pt x="4990011" y="1933303"/>
                </a:lnTo>
                <a:lnTo>
                  <a:pt x="3866605" y="600892"/>
                </a:lnTo>
                <a:lnTo>
                  <a:pt x="640080" y="0"/>
                </a:lnTo>
                <a:lnTo>
                  <a:pt x="261257" y="169817"/>
                </a:lnTo>
              </a:path>
            </a:pathLst>
          </a:cu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10" name="Freeform 9"/>
          <p:cNvSpPr/>
          <p:nvPr/>
        </p:nvSpPr>
        <p:spPr bwMode="auto">
          <a:xfrm>
            <a:off x="2590800" y="2562497"/>
            <a:ext cx="5590903" cy="3618411"/>
          </a:xfrm>
          <a:custGeom>
            <a:avLst/>
            <a:gdLst>
              <a:gd name="connsiteX0" fmla="*/ 1737360 w 5590903"/>
              <a:gd name="connsiteY0" fmla="*/ 156754 h 3618411"/>
              <a:gd name="connsiteX1" fmla="*/ 1985554 w 5590903"/>
              <a:gd name="connsiteY1" fmla="*/ 1384662 h 3618411"/>
              <a:gd name="connsiteX2" fmla="*/ 2560320 w 5590903"/>
              <a:gd name="connsiteY2" fmla="*/ 1423851 h 3618411"/>
              <a:gd name="connsiteX3" fmla="*/ 2769326 w 5590903"/>
              <a:gd name="connsiteY3" fmla="*/ 300445 h 3618411"/>
              <a:gd name="connsiteX4" fmla="*/ 4088674 w 5590903"/>
              <a:gd name="connsiteY4" fmla="*/ 431074 h 3618411"/>
              <a:gd name="connsiteX5" fmla="*/ 5590903 w 5590903"/>
              <a:gd name="connsiteY5" fmla="*/ 1554480 h 3618411"/>
              <a:gd name="connsiteX6" fmla="*/ 5225143 w 5590903"/>
              <a:gd name="connsiteY6" fmla="*/ 2508068 h 3618411"/>
              <a:gd name="connsiteX7" fmla="*/ 4441372 w 5590903"/>
              <a:gd name="connsiteY7" fmla="*/ 3213462 h 3618411"/>
              <a:gd name="connsiteX8" fmla="*/ 3200400 w 5590903"/>
              <a:gd name="connsiteY8" fmla="*/ 3618411 h 3618411"/>
              <a:gd name="connsiteX9" fmla="*/ 1894114 w 5590903"/>
              <a:gd name="connsiteY9" fmla="*/ 3513908 h 3618411"/>
              <a:gd name="connsiteX10" fmla="*/ 1750423 w 5590903"/>
              <a:gd name="connsiteY10" fmla="*/ 2913017 h 3618411"/>
              <a:gd name="connsiteX11" fmla="*/ 627017 w 5590903"/>
              <a:gd name="connsiteY11" fmla="*/ 2847702 h 3618411"/>
              <a:gd name="connsiteX12" fmla="*/ 0 w 5590903"/>
              <a:gd name="connsiteY12" fmla="*/ 1397725 h 3618411"/>
              <a:gd name="connsiteX13" fmla="*/ 600892 w 5590903"/>
              <a:gd name="connsiteY13" fmla="*/ 1058091 h 3618411"/>
              <a:gd name="connsiteX14" fmla="*/ 875212 w 5590903"/>
              <a:gd name="connsiteY14" fmla="*/ 339634 h 3618411"/>
              <a:gd name="connsiteX15" fmla="*/ 1685109 w 5590903"/>
              <a:gd name="connsiteY15" fmla="*/ 0 h 3618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90903" h="3618411">
                <a:moveTo>
                  <a:pt x="1737360" y="156754"/>
                </a:moveTo>
                <a:lnTo>
                  <a:pt x="1985554" y="1384662"/>
                </a:lnTo>
                <a:lnTo>
                  <a:pt x="2560320" y="1423851"/>
                </a:lnTo>
                <a:lnTo>
                  <a:pt x="2769326" y="300445"/>
                </a:lnTo>
                <a:lnTo>
                  <a:pt x="4088674" y="431074"/>
                </a:lnTo>
                <a:lnTo>
                  <a:pt x="5590903" y="1554480"/>
                </a:lnTo>
                <a:lnTo>
                  <a:pt x="5225143" y="2508068"/>
                </a:lnTo>
                <a:lnTo>
                  <a:pt x="4441372" y="3213462"/>
                </a:lnTo>
                <a:lnTo>
                  <a:pt x="3200400" y="3618411"/>
                </a:lnTo>
                <a:lnTo>
                  <a:pt x="1894114" y="3513908"/>
                </a:lnTo>
                <a:lnTo>
                  <a:pt x="1750423" y="2913017"/>
                </a:lnTo>
                <a:lnTo>
                  <a:pt x="627017" y="2847702"/>
                </a:lnTo>
                <a:lnTo>
                  <a:pt x="0" y="1397725"/>
                </a:lnTo>
                <a:lnTo>
                  <a:pt x="600892" y="1058091"/>
                </a:lnTo>
                <a:lnTo>
                  <a:pt x="875212" y="339634"/>
                </a:lnTo>
                <a:lnTo>
                  <a:pt x="1685109" y="0"/>
                </a:lnTo>
              </a:path>
            </a:pathLst>
          </a:cu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2821577" y="2368731"/>
            <a:ext cx="5172892" cy="3879669"/>
          </a:xfrm>
          <a:custGeom>
            <a:avLst/>
            <a:gdLst>
              <a:gd name="connsiteX0" fmla="*/ 640080 w 5172892"/>
              <a:gd name="connsiteY0" fmla="*/ 2129246 h 3879669"/>
              <a:gd name="connsiteX1" fmla="*/ 640080 w 5172892"/>
              <a:gd name="connsiteY1" fmla="*/ 2129246 h 3879669"/>
              <a:gd name="connsiteX2" fmla="*/ 1188720 w 5172892"/>
              <a:gd name="connsiteY2" fmla="*/ 1881052 h 3879669"/>
              <a:gd name="connsiteX3" fmla="*/ 1606732 w 5172892"/>
              <a:gd name="connsiteY3" fmla="*/ 1841863 h 3879669"/>
              <a:gd name="connsiteX4" fmla="*/ 1750423 w 5172892"/>
              <a:gd name="connsiteY4" fmla="*/ 1658983 h 3879669"/>
              <a:gd name="connsiteX5" fmla="*/ 1946366 w 5172892"/>
              <a:gd name="connsiteY5" fmla="*/ 2207623 h 3879669"/>
              <a:gd name="connsiteX6" fmla="*/ 1985554 w 5172892"/>
              <a:gd name="connsiteY6" fmla="*/ 2782389 h 3879669"/>
              <a:gd name="connsiteX7" fmla="*/ 1502229 w 5172892"/>
              <a:gd name="connsiteY7" fmla="*/ 3017520 h 3879669"/>
              <a:gd name="connsiteX8" fmla="*/ 1815737 w 5172892"/>
              <a:gd name="connsiteY8" fmla="*/ 3500846 h 3879669"/>
              <a:gd name="connsiteX9" fmla="*/ 2821577 w 5172892"/>
              <a:gd name="connsiteY9" fmla="*/ 3879669 h 3879669"/>
              <a:gd name="connsiteX10" fmla="*/ 3918857 w 5172892"/>
              <a:gd name="connsiteY10" fmla="*/ 3579223 h 3879669"/>
              <a:gd name="connsiteX11" fmla="*/ 4545874 w 5172892"/>
              <a:gd name="connsiteY11" fmla="*/ 2129246 h 3879669"/>
              <a:gd name="connsiteX12" fmla="*/ 5172892 w 5172892"/>
              <a:gd name="connsiteY12" fmla="*/ 1463040 h 3879669"/>
              <a:gd name="connsiteX13" fmla="*/ 4219303 w 5172892"/>
              <a:gd name="connsiteY13" fmla="*/ 770709 h 3879669"/>
              <a:gd name="connsiteX14" fmla="*/ 2116183 w 5172892"/>
              <a:gd name="connsiteY14" fmla="*/ 313509 h 3879669"/>
              <a:gd name="connsiteX15" fmla="*/ 888274 w 5172892"/>
              <a:gd name="connsiteY15" fmla="*/ 0 h 3879669"/>
              <a:gd name="connsiteX16" fmla="*/ 862149 w 5172892"/>
              <a:gd name="connsiteY16" fmla="*/ 757646 h 3879669"/>
              <a:gd name="connsiteX17" fmla="*/ 26126 w 5172892"/>
              <a:gd name="connsiteY17" fmla="*/ 1502229 h 3879669"/>
              <a:gd name="connsiteX18" fmla="*/ 0 w 5172892"/>
              <a:gd name="connsiteY18" fmla="*/ 2050869 h 3879669"/>
              <a:gd name="connsiteX19" fmla="*/ 496389 w 5172892"/>
              <a:gd name="connsiteY19" fmla="*/ 2207623 h 3879669"/>
              <a:gd name="connsiteX20" fmla="*/ 496389 w 5172892"/>
              <a:gd name="connsiteY20" fmla="*/ 2207623 h 3879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72892" h="3879669">
                <a:moveTo>
                  <a:pt x="640080" y="2129246"/>
                </a:moveTo>
                <a:lnTo>
                  <a:pt x="640080" y="2129246"/>
                </a:lnTo>
                <a:lnTo>
                  <a:pt x="1188720" y="1881052"/>
                </a:lnTo>
                <a:lnTo>
                  <a:pt x="1606732" y="1841863"/>
                </a:lnTo>
                <a:lnTo>
                  <a:pt x="1750423" y="1658983"/>
                </a:lnTo>
                <a:lnTo>
                  <a:pt x="1946366" y="2207623"/>
                </a:lnTo>
                <a:lnTo>
                  <a:pt x="1985554" y="2782389"/>
                </a:lnTo>
                <a:lnTo>
                  <a:pt x="1502229" y="3017520"/>
                </a:lnTo>
                <a:lnTo>
                  <a:pt x="1815737" y="3500846"/>
                </a:lnTo>
                <a:lnTo>
                  <a:pt x="2821577" y="3879669"/>
                </a:lnTo>
                <a:lnTo>
                  <a:pt x="3918857" y="3579223"/>
                </a:lnTo>
                <a:lnTo>
                  <a:pt x="4545874" y="2129246"/>
                </a:lnTo>
                <a:lnTo>
                  <a:pt x="5172892" y="1463040"/>
                </a:lnTo>
                <a:lnTo>
                  <a:pt x="4219303" y="770709"/>
                </a:lnTo>
                <a:lnTo>
                  <a:pt x="2116183" y="313509"/>
                </a:lnTo>
                <a:lnTo>
                  <a:pt x="888274" y="0"/>
                </a:lnTo>
                <a:lnTo>
                  <a:pt x="862149" y="757646"/>
                </a:lnTo>
                <a:lnTo>
                  <a:pt x="26126" y="1502229"/>
                </a:lnTo>
                <a:lnTo>
                  <a:pt x="0" y="2050869"/>
                </a:lnTo>
                <a:lnTo>
                  <a:pt x="496389" y="2207623"/>
                </a:lnTo>
                <a:lnTo>
                  <a:pt x="496389" y="2207623"/>
                </a:lnTo>
              </a:path>
            </a:pathLst>
          </a:cu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1295400"/>
            <a:ext cx="788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  <a:latin typeface="+mj-lt"/>
              </a:rPr>
              <a:t>Conquering the challenges that make programming difficult</a:t>
            </a:r>
            <a:endParaRPr lang="en-US" sz="2000" b="1" dirty="0">
              <a:solidFill>
                <a:srgbClr val="C0000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In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600200"/>
            <a:ext cx="8978900" cy="4525963"/>
          </a:xfrm>
        </p:spPr>
        <p:txBody>
          <a:bodyPr/>
          <a:lstStyle/>
          <a:p>
            <a:r>
              <a:rPr lang="en-US" dirty="0" smtClean="0"/>
              <a:t>Storyboard Programming </a:t>
            </a:r>
          </a:p>
          <a:p>
            <a:pPr lvl="1"/>
            <a:r>
              <a:rPr lang="en-US" dirty="0" smtClean="0"/>
              <a:t>turning graphical insights into code</a:t>
            </a:r>
          </a:p>
          <a:p>
            <a:pPr lvl="1"/>
            <a:r>
              <a:rPr lang="en-US" dirty="0" smtClean="0"/>
              <a:t>with </a:t>
            </a:r>
            <a:r>
              <a:rPr lang="en-US" dirty="0" smtClean="0"/>
              <a:t>Rishabh Singh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MatchMaker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 case study in data driven synthesis</a:t>
            </a:r>
          </a:p>
          <a:p>
            <a:pPr lvl="1"/>
            <a:r>
              <a:rPr lang="en-US" dirty="0" smtClean="0"/>
              <a:t>with </a:t>
            </a:r>
            <a:r>
              <a:rPr lang="en-US" dirty="0" err="1" smtClean="0"/>
              <a:t>Zhilei</a:t>
            </a:r>
            <a:r>
              <a:rPr lang="en-US" dirty="0" smtClean="0"/>
              <a:t> Xu and Kuat </a:t>
            </a:r>
            <a:r>
              <a:rPr lang="en-US" dirty="0" err="1" smtClean="0"/>
              <a:t>Yassenov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Specification-based Hardening </a:t>
            </a:r>
          </a:p>
          <a:p>
            <a:pPr lvl="1"/>
            <a:r>
              <a:rPr lang="en-US" dirty="0" smtClean="0"/>
              <a:t>using symbolic reasoning to make programs more robust</a:t>
            </a:r>
          </a:p>
          <a:p>
            <a:pPr lvl="1"/>
            <a:r>
              <a:rPr lang="en-US" dirty="0" smtClean="0"/>
              <a:t>with </a:t>
            </a:r>
            <a:r>
              <a:rPr lang="en-US" dirty="0" smtClean="0"/>
              <a:t>Jean Yang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Programming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124200"/>
            <a:ext cx="5179767" cy="3069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Storyboard Programming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124200"/>
            <a:ext cx="5239575" cy="3130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3124200"/>
            <a:ext cx="5243682" cy="316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3124200"/>
            <a:ext cx="5243690" cy="313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0" name="Group 19"/>
          <p:cNvGrpSpPr/>
          <p:nvPr/>
        </p:nvGrpSpPr>
        <p:grpSpPr>
          <a:xfrm>
            <a:off x="0" y="1295400"/>
            <a:ext cx="9144000" cy="1371600"/>
            <a:chOff x="0" y="1143000"/>
            <a:chExt cx="9144000" cy="137160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0" y="1143000"/>
              <a:ext cx="9144000" cy="1371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onsolas" pitchFamily="49" charset="0"/>
              </a:endParaRPr>
            </a:p>
          </p:txBody>
        </p:sp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48055" y="1219200"/>
              <a:ext cx="2071907" cy="12277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6260" y="1219200"/>
              <a:ext cx="2095830" cy="1252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10690" y="1219200"/>
              <a:ext cx="2097473" cy="1264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4696690" y="1219200"/>
              <a:ext cx="2097476" cy="12533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" name="Straight Connector 18"/>
            <p:cNvCxnSpPr/>
            <p:nvPr/>
          </p:nvCxnSpPr>
          <p:spPr bwMode="auto">
            <a:xfrm>
              <a:off x="1295400" y="2479965"/>
              <a:ext cx="335280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" name="Rectangle 20"/>
          <p:cNvSpPr/>
          <p:nvPr/>
        </p:nvSpPr>
        <p:spPr bwMode="auto">
          <a:xfrm>
            <a:off x="76200" y="1355559"/>
            <a:ext cx="2084832" cy="1243584"/>
          </a:xfrm>
          <a:prstGeom prst="rect">
            <a:avLst/>
          </a:prstGeom>
          <a:noFill/>
          <a:ln w="57150"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410968" y="1355559"/>
            <a:ext cx="2084832" cy="1243584"/>
          </a:xfrm>
          <a:prstGeom prst="rect">
            <a:avLst/>
          </a:prstGeom>
          <a:noFill/>
          <a:ln w="57150"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956233" y="1355559"/>
            <a:ext cx="2084832" cy="1243584"/>
          </a:xfrm>
          <a:prstGeom prst="rect">
            <a:avLst/>
          </a:prstGeom>
          <a:noFill/>
          <a:ln w="57150"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4696968" y="1355559"/>
            <a:ext cx="2084832" cy="1243584"/>
          </a:xfrm>
          <a:prstGeom prst="rect">
            <a:avLst/>
          </a:prstGeom>
          <a:noFill/>
          <a:ln w="57150">
            <a:solidFill>
              <a:srgbClr val="80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onsolas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72200" y="6248400"/>
            <a:ext cx="121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+mn-lt"/>
              </a:rPr>
              <a:t>© </a:t>
            </a:r>
            <a:r>
              <a:rPr lang="en-US" sz="900" dirty="0" err="1" smtClean="0">
                <a:latin typeface="+mn-lt"/>
              </a:rPr>
              <a:t>Nassos</a:t>
            </a:r>
            <a:r>
              <a:rPr lang="en-US" sz="900" dirty="0" smtClean="0">
                <a:latin typeface="+mn-lt"/>
              </a:rPr>
              <a:t> </a:t>
            </a:r>
            <a:r>
              <a:rPr lang="en-US" sz="900" dirty="0" err="1" smtClean="0">
                <a:latin typeface="+mn-lt"/>
              </a:rPr>
              <a:t>Vakalis</a:t>
            </a:r>
            <a:endParaRPr lang="en-US" sz="9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4" grpId="1" animBg="1"/>
      <p:bldP spid="25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ahoma"/>
        <a:ea typeface=""/>
        <a:cs typeface=""/>
      </a:majorFont>
      <a:minorFont>
        <a:latin typeface="Bookman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nsolas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nsolas" pitchFamily="49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50007</TotalTime>
  <Words>2364</Words>
  <Application>Microsoft Office PowerPoint</Application>
  <PresentationFormat>On-screen Show (4:3)</PresentationFormat>
  <Paragraphs>852</Paragraphs>
  <Slides>56</Slides>
  <Notes>3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Default Design</vt:lpstr>
      <vt:lpstr>Computer Aided Programming</vt:lpstr>
      <vt:lpstr>A Brief History of CAD</vt:lpstr>
      <vt:lpstr>Synthesis in CAD</vt:lpstr>
      <vt:lpstr>Human / Machine Collaboration</vt:lpstr>
      <vt:lpstr>Computer Aided Programming</vt:lpstr>
      <vt:lpstr>CAP In Action</vt:lpstr>
      <vt:lpstr>CAP In Action</vt:lpstr>
      <vt:lpstr>Storyboard Programming</vt:lpstr>
      <vt:lpstr>Storyboard Programming</vt:lpstr>
      <vt:lpstr>Storyboard Programming</vt:lpstr>
      <vt:lpstr>How do we make this real</vt:lpstr>
      <vt:lpstr>Anatomy of a Storyboard</vt:lpstr>
      <vt:lpstr>Anatomy of a Storyboard</vt:lpstr>
      <vt:lpstr>Storyboard  Abstract Domain</vt:lpstr>
      <vt:lpstr>Synthesis with Abstract Interpretation</vt:lpstr>
      <vt:lpstr>Synthesis with Abstract Interpretation</vt:lpstr>
      <vt:lpstr>Does this work?</vt:lpstr>
      <vt:lpstr>Adding Inductive Invariants</vt:lpstr>
      <vt:lpstr>Challenge</vt:lpstr>
      <vt:lpstr>CEGIS + Abstraction</vt:lpstr>
      <vt:lpstr>Take home points</vt:lpstr>
      <vt:lpstr>Matchmaker</vt:lpstr>
      <vt:lpstr>The problem with scale</vt:lpstr>
      <vt:lpstr>Example: Eclipse Syntax Highlighting</vt:lpstr>
      <vt:lpstr>What we know</vt:lpstr>
      <vt:lpstr>How do editors and Scanners Meet?</vt:lpstr>
      <vt:lpstr>How do editors and Scanners Meet?</vt:lpstr>
      <vt:lpstr>How do editors and Scanners Meet?</vt:lpstr>
      <vt:lpstr>Standard practice is insufficient</vt:lpstr>
      <vt:lpstr>Data Driven Synthesis</vt:lpstr>
      <vt:lpstr>MatchMaker approach</vt:lpstr>
      <vt:lpstr>MatchMaker approach</vt:lpstr>
      <vt:lpstr>MatchMaker approach</vt:lpstr>
      <vt:lpstr>Database</vt:lpstr>
      <vt:lpstr>How long does this take?</vt:lpstr>
      <vt:lpstr>Algorithm </vt:lpstr>
      <vt:lpstr>Take Home</vt:lpstr>
      <vt:lpstr>Specification-based Hardening</vt:lpstr>
      <vt:lpstr>Control vs. ease of specification</vt:lpstr>
      <vt:lpstr>Specification based hardening</vt:lpstr>
      <vt:lpstr>Specification based hardening</vt:lpstr>
      <vt:lpstr>Example</vt:lpstr>
      <vt:lpstr>Example</vt:lpstr>
      <vt:lpstr>Example</vt:lpstr>
      <vt:lpstr>Missing Age / Married / Spouse</vt:lpstr>
      <vt:lpstr>Example in LogLog</vt:lpstr>
      <vt:lpstr>LogLog execution</vt:lpstr>
      <vt:lpstr>Declarative hardening</vt:lpstr>
      <vt:lpstr>Conclusion</vt:lpstr>
      <vt:lpstr>Slide 50</vt:lpstr>
      <vt:lpstr>Slide 51</vt:lpstr>
      <vt:lpstr>Data Driven Programming Aids  </vt:lpstr>
      <vt:lpstr>Declarative Program Hardening</vt:lpstr>
      <vt:lpstr>Conclusion</vt:lpstr>
      <vt:lpstr>Storyboard Programming</vt:lpstr>
      <vt:lpstr>Slide 56</vt:lpstr>
    </vt:vector>
  </TitlesOfParts>
  <Company>EECS - University of California, Berkeley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Sketching</dc:title>
  <dc:creator>asolar</dc:creator>
  <cp:lastModifiedBy>asolar</cp:lastModifiedBy>
  <cp:revision>258</cp:revision>
  <dcterms:created xsi:type="dcterms:W3CDTF">2009-01-07T19:09:33Z</dcterms:created>
  <dcterms:modified xsi:type="dcterms:W3CDTF">2010-04-12T20:30:25Z</dcterms:modified>
</cp:coreProperties>
</file>